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1" r:id="rId2"/>
    <p:sldMasterId id="2147483811" r:id="rId3"/>
    <p:sldMasterId id="2147483824" r:id="rId4"/>
    <p:sldMasterId id="2147483838" r:id="rId5"/>
    <p:sldMasterId id="2147483851" r:id="rId6"/>
  </p:sldMasterIdLst>
  <p:notesMasterIdLst>
    <p:notesMasterId r:id="rId32"/>
  </p:notesMasterIdLst>
  <p:handoutMasterIdLst>
    <p:handoutMasterId r:id="rId33"/>
  </p:handoutMasterIdLst>
  <p:sldIdLst>
    <p:sldId id="593" r:id="rId7"/>
    <p:sldId id="483" r:id="rId8"/>
    <p:sldId id="484" r:id="rId9"/>
    <p:sldId id="485" r:id="rId10"/>
    <p:sldId id="556" r:id="rId11"/>
    <p:sldId id="555" r:id="rId12"/>
    <p:sldId id="501" r:id="rId13"/>
    <p:sldId id="490" r:id="rId14"/>
    <p:sldId id="529" r:id="rId15"/>
    <p:sldId id="539" r:id="rId16"/>
    <p:sldId id="520" r:id="rId17"/>
    <p:sldId id="600" r:id="rId18"/>
    <p:sldId id="601" r:id="rId19"/>
    <p:sldId id="594" r:id="rId20"/>
    <p:sldId id="595" r:id="rId21"/>
    <p:sldId id="596" r:id="rId22"/>
    <p:sldId id="602" r:id="rId23"/>
    <p:sldId id="603" r:id="rId24"/>
    <p:sldId id="598" r:id="rId25"/>
    <p:sldId id="605" r:id="rId26"/>
    <p:sldId id="606" r:id="rId27"/>
    <p:sldId id="607" r:id="rId28"/>
    <p:sldId id="608" r:id="rId29"/>
    <p:sldId id="609" r:id="rId30"/>
    <p:sldId id="586" r:id="rId31"/>
  </p:sldIdLst>
  <p:sldSz cx="9144000" cy="6858000" type="screen4x3"/>
  <p:notesSz cx="7315200" cy="96012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6600"/>
    <a:srgbClr val="00FFFF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060" autoAdjust="0"/>
    <p:restoredTop sz="89828" autoAdjust="0"/>
  </p:normalViewPr>
  <p:slideViewPr>
    <p:cSldViewPr>
      <p:cViewPr>
        <p:scale>
          <a:sx n="65" d="100"/>
          <a:sy n="65" d="100"/>
        </p:scale>
        <p:origin x="-307" y="-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937A808-22EC-420A-B7E1-41FD3548E821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941AE83-CC46-4054-A1FF-BD08D6BFC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051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E9F0E9-5750-4815-A4B1-2FF1F3B585B4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1226"/>
            <a:ext cx="5850835" cy="4320213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B1BCFBA-7766-4B80-B1C0-A339F82E6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704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CDD12-E139-4434-ADFD-71CC7E9733F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Watch videos</a:t>
            </a:r>
            <a:r>
              <a:rPr lang="en-US" baseline="0" dirty="0" smtClean="0"/>
              <a:t> on our YouTube channel.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6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Small amount but can accomplish great things! Also feel like it’s important to reflect the positive things youth are doing back to young people. 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We believe at We R Native that Native youth can change our world…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417EB4-1CCC-4A86-883A-826132BE486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0E2C-6FE4-43D5-9B4B-2DF2CCE13FE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IYG Tech is a 13-lesson, completely</a:t>
            </a:r>
            <a:r>
              <a:rPr lang="en-US" baseline="0" dirty="0" smtClean="0"/>
              <a:t> on-line version of IYG currently being evaluated in a randomized controlled trial in Houston, TX, funded by National Institute for Mental Health (NIMH) (Shegog &amp; Peskin, Joint PIs).</a:t>
            </a:r>
          </a:p>
          <a:p>
            <a:r>
              <a:rPr lang="en-US" baseline="0" dirty="0" smtClean="0"/>
              <a:t>It will form the basis for the IYG version that will be adapted for AI/AN youth in the current study.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0E2C-6FE4-43D5-9B4B-2DF2CCE13FE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750E2C-6FE4-43D5-9B4B-2DF2CCE13FE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I Strengthen My Nation </a:t>
            </a:r>
            <a:r>
              <a:rPr lang="en-US" dirty="0" smtClean="0"/>
              <a:t>campaign was developed in partnerships by the Northwest Portland Area Indian Health Board and KAT Communications, with input from hundreds of teens, parents, and health educators from throughout the U.S.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22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Fact Sheet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22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70549" indent="-296365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85461" indent="-237093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59644" indent="-237093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133829" indent="-237093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608013" indent="-2370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3082196" indent="-2370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556381" indent="-2370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4030564" indent="-23709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9B0CB4-82CC-44D7-A523-20080A93E7F9}" type="slidenum">
              <a:rPr 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Poster</a:t>
            </a:r>
            <a:r>
              <a:rPr lang="en-US" baseline="0" dirty="0" smtClean="0"/>
              <a:t> with celebrity endorsement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22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Parent brochure – front, middle, 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22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R Native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34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Youth brochure – front, middle, 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22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Shirts: Front and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1BCFBA-7766-4B80-B1C0-A339F82E634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922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CDD12-E139-4434-ADFD-71CC7E9733F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26E1C-57F7-4A85-BF8E-7A33950BE46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46861" eaLnBrk="1" hangingPunct="1">
              <a:spcBef>
                <a:spcPct val="0"/>
              </a:spcBef>
            </a:pPr>
            <a:r>
              <a:rPr lang="en-US" b="1" dirty="0">
                <a:solidFill>
                  <a:srgbClr val="C00000"/>
                </a:solidFill>
              </a:rPr>
              <a:t>We Have a Website: www.weRnative.org </a:t>
            </a:r>
          </a:p>
          <a:p>
            <a:pPr defTabSz="946861" eaLnBrk="1" hangingPunct="1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</a:rPr>
              <a:t>(Theory-based, offering culturally-appropriate health information - with tools for behavior change &amp; positive youth development.)</a:t>
            </a:r>
          </a:p>
          <a:p>
            <a:pPr defTabSz="946861" eaLnBrk="1" hangingPunct="1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  <a:p>
            <a:pPr defTabSz="946861" eaLnBrk="1" hangingPunct="1">
              <a:spcBef>
                <a:spcPct val="0"/>
              </a:spcBef>
            </a:pPr>
            <a:r>
              <a:rPr lang="en-US" b="1" dirty="0">
                <a:solidFill>
                  <a:srgbClr val="FFFFFF"/>
                </a:solidFill>
              </a:rPr>
              <a:t>Text Messaging Service</a:t>
            </a:r>
            <a:r>
              <a:rPr lang="en-US" dirty="0">
                <a:solidFill>
                  <a:srgbClr val="FFFFFF"/>
                </a:solidFill>
              </a:rPr>
              <a:t>: Text NATIVE to 24587</a:t>
            </a:r>
          </a:p>
          <a:p>
            <a:pPr defTabSz="946861" eaLnBrk="1" hangingPunct="1">
              <a:spcBef>
                <a:spcPct val="0"/>
              </a:spcBef>
            </a:pPr>
            <a:endParaRPr lang="en-US" dirty="0">
              <a:solidFill>
                <a:srgbClr val="FFFFFF"/>
              </a:solidFill>
            </a:endParaRPr>
          </a:p>
          <a:p>
            <a:pPr defTabSz="946861" eaLnBrk="1" hangingPunct="1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</a:rPr>
              <a:t>… and a </a:t>
            </a:r>
            <a:r>
              <a:rPr lang="en-US" b="1" dirty="0">
                <a:solidFill>
                  <a:srgbClr val="FFFFFF"/>
                </a:solidFill>
              </a:rPr>
              <a:t>Facebook</a:t>
            </a:r>
            <a:r>
              <a:rPr lang="en-US" dirty="0">
                <a:solidFill>
                  <a:srgbClr val="FFFFFF"/>
                </a:solidFill>
              </a:rPr>
              <a:t> page, </a:t>
            </a:r>
            <a:r>
              <a:rPr lang="en-US" b="1" dirty="0">
                <a:solidFill>
                  <a:srgbClr val="FFFFFF"/>
                </a:solidFill>
              </a:rPr>
              <a:t>YouTube</a:t>
            </a:r>
            <a:r>
              <a:rPr lang="en-US" dirty="0">
                <a:solidFill>
                  <a:srgbClr val="FFFFFF"/>
                </a:solidFill>
              </a:rPr>
              <a:t> channel, and </a:t>
            </a:r>
            <a:r>
              <a:rPr lang="en-US" b="1" dirty="0">
                <a:solidFill>
                  <a:srgbClr val="FFFFFF"/>
                </a:solidFill>
              </a:rPr>
              <a:t>Twitter</a:t>
            </a:r>
            <a:r>
              <a:rPr lang="en-US" dirty="0">
                <a:solidFill>
                  <a:srgbClr val="FFFFFF"/>
                </a:solidFill>
              </a:rPr>
              <a:t> feed.</a:t>
            </a:r>
          </a:p>
          <a:p>
            <a:pPr defTabSz="946861"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414CD5-F2DF-4B3F-B587-B798333C808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website is funded by the President’s National HIV/AIDS Strategy and the Indian Health Service’s National HIV/AIDS Program, and run by the Northwest</a:t>
            </a:r>
            <a:r>
              <a:rPr lang="en-US" baseline="0" dirty="0" smtClean="0"/>
              <a:t> Portland Area Indian Health Board</a:t>
            </a:r>
            <a:r>
              <a:rPr lang="en-US" dirty="0" smtClean="0"/>
              <a:t>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The site focuses</a:t>
            </a:r>
            <a:r>
              <a:rPr lang="en-US" baseline="0" dirty="0" smtClean="0"/>
              <a:t> on </a:t>
            </a:r>
            <a:r>
              <a:rPr lang="en-US" dirty="0" smtClean="0"/>
              <a:t>health and social issues important to Native youth.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Native youth, elders, and topical experts from throughout the U.S. have contributed to the site… as authors of blogs, directors of videos, graphic design artists, and more. 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FF07E-0AE8-4C24-AF9F-63DDD710DD1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website includes an “Ask Auntie”</a:t>
            </a:r>
            <a:r>
              <a:rPr lang="en-US" baseline="0" dirty="0" smtClean="0"/>
              <a:t> section, where you can submit your own questions, search other people’s questions, and view Auntie’s responses.</a:t>
            </a:r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FF07E-0AE8-4C24-AF9F-63DDD710DD1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“Get Involved” section of the website focuses on:</a:t>
            </a:r>
          </a:p>
          <a:p>
            <a:pPr marL="177845" indent="-177845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Community Service Projects (and mini grants up to $475)</a:t>
            </a:r>
          </a:p>
          <a:p>
            <a:pPr marL="177845" indent="-177845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A Monthly “We R Native, Who</a:t>
            </a:r>
            <a:r>
              <a:rPr lang="en-US" baseline="0" dirty="0" smtClean="0"/>
              <a:t> R You?”</a:t>
            </a:r>
            <a:r>
              <a:rPr lang="en-US" dirty="0" smtClean="0"/>
              <a:t> Contest ($75, $50, and $25 prizes)</a:t>
            </a:r>
          </a:p>
          <a:p>
            <a:pPr marL="177845" indent="-177845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And showcases Native</a:t>
            </a:r>
            <a:r>
              <a:rPr lang="en-US" baseline="0" dirty="0" smtClean="0"/>
              <a:t> teens and young adults doing great things in their communities.</a:t>
            </a:r>
            <a:endParaRPr 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FF07E-0AE8-4C24-AF9F-63DDD710DD1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1" defTabSz="948507" eaLnBrk="1" hangingPunct="1">
              <a:spcBef>
                <a:spcPct val="0"/>
              </a:spcBef>
              <a:defRPr/>
            </a:pPr>
            <a:r>
              <a:rPr lang="en-US" sz="3500" dirty="0">
                <a:latin typeface="Tw Cen MT Condensed" pitchFamily="34" charset="0"/>
              </a:rPr>
              <a:t>Every month the site also features a new contest.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CDAFCD-6DA4-4356-AA5F-9D850810F42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This is We R Native’s </a:t>
            </a:r>
            <a:r>
              <a:rPr lang="en-US" dirty="0" err="1" smtClean="0"/>
              <a:t>facebook</a:t>
            </a:r>
            <a:r>
              <a:rPr lang="en-US" dirty="0" smtClean="0"/>
              <a:t> page….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These are photos from a recent </a:t>
            </a:r>
            <a:r>
              <a:rPr lang="en-US" i="1" dirty="0" smtClean="0"/>
              <a:t>We R Native, Who R You? </a:t>
            </a:r>
            <a:r>
              <a:rPr lang="en-US" dirty="0" smtClean="0"/>
              <a:t>photography contest.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D37FA0-E4A6-4BDC-858C-249A56EA28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To join the Text</a:t>
            </a:r>
            <a:r>
              <a:rPr lang="en-US" baseline="0" dirty="0" smtClean="0"/>
              <a:t> Messaging Service, text the word NATIVE to 24587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Over 900 people have signed up for the service.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EA4A7C-9034-4334-96A6-0E41AE26607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152400" y="6124575"/>
            <a:ext cx="54102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b="11395"/>
          <a:stretch>
            <a:fillRect/>
          </a:stretch>
        </p:blipFill>
        <p:spPr bwMode="auto">
          <a:xfrm>
            <a:off x="3810000" y="6121400"/>
            <a:ext cx="5181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6" name="Group 25"/>
          <p:cNvGrpSpPr>
            <a:grpSpLocks/>
          </p:cNvGrpSpPr>
          <p:nvPr userDrawn="1"/>
        </p:nvGrpSpPr>
        <p:grpSpPr bwMode="auto">
          <a:xfrm>
            <a:off x="4046538" y="1905000"/>
            <a:ext cx="1076325" cy="1074738"/>
            <a:chOff x="1143000" y="228600"/>
            <a:chExt cx="762000" cy="762000"/>
          </a:xfrm>
        </p:grpSpPr>
        <p:sp>
          <p:nvSpPr>
            <p:cNvPr id="17" name="Oval 16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20548" y="313017"/>
              <a:ext cx="591168" cy="592041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9" name="Picture 18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20" name="Picture 38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70535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600200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4FCA7-C128-4572-8761-57684F184A2D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44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49AC7-17E8-4EA2-AE9B-45BB7AEB0E33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A8ADA20-2FB1-498C-BB20-FFE899540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7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68C67C4-3ECB-4C6F-896D-1353C420B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42600-1418-49E5-BABB-0464AFEC9174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68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E73D-F64C-4714-B259-E2F5DDC8F88E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88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925763"/>
            <a:ext cx="9144000" cy="158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4600" y="2362200"/>
            <a:ext cx="4114800" cy="112712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rgbClr val="000000"/>
              </a:solidFill>
              <a:latin typeface="+mn-lt"/>
              <a:cs typeface="Tunga" pitchFamily="2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1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152400" y="6124575"/>
            <a:ext cx="54102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" b="11395"/>
          <a:stretch>
            <a:fillRect/>
          </a:stretch>
        </p:blipFill>
        <p:spPr bwMode="auto">
          <a:xfrm>
            <a:off x="3810000" y="6121400"/>
            <a:ext cx="5181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9"/>
          <p:cNvGrpSpPr>
            <a:grpSpLocks/>
          </p:cNvGrpSpPr>
          <p:nvPr userDrawn="1"/>
        </p:nvGrpSpPr>
        <p:grpSpPr bwMode="auto">
          <a:xfrm>
            <a:off x="4046538" y="1905000"/>
            <a:ext cx="1076325" cy="1074738"/>
            <a:chOff x="1143000" y="228600"/>
            <a:chExt cx="762000" cy="762000"/>
          </a:xfrm>
        </p:grpSpPr>
        <p:sp>
          <p:nvSpPr>
            <p:cNvPr id="11" name="Oval 10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220548" y="313017"/>
              <a:ext cx="591168" cy="592041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4" name="Picture 13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15" name="Picture 38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70535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fld id="{DE09E60E-C60C-4BB9-88B6-D40E0B762563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D2FFA-8B42-42E1-8803-0FB62A64AF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33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F3DA4-5858-4A6B-AE29-51BEEECACB54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9264D-7105-4B3E-BB9E-D8AB6214C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07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922713"/>
            <a:ext cx="9144000" cy="293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921125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4600" y="3368675"/>
            <a:ext cx="4114800" cy="112712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 fontAlgn="auto">
              <a:spcBef>
                <a:spcPts val="400"/>
              </a:spcBef>
              <a:spcAft>
                <a:spcPts val="0"/>
              </a:spcAft>
              <a:defRPr/>
            </a:pPr>
            <a:endParaRPr lang="en-US" b="1" cap="all">
              <a:solidFill>
                <a:srgbClr val="FFFFFF"/>
              </a:solidFill>
              <a:latin typeface="+mn-lt"/>
              <a:cs typeface="Tunga" pitchFamily="2"/>
            </a:endParaRPr>
          </a:p>
        </p:txBody>
      </p:sp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4038600" y="1879600"/>
            <a:ext cx="1058863" cy="1057275"/>
            <a:chOff x="1143000" y="228600"/>
            <a:chExt cx="762000" cy="762000"/>
          </a:xfrm>
        </p:grpSpPr>
        <p:sp>
          <p:nvSpPr>
            <p:cNvPr id="8" name="Oval 7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20685" y="313267"/>
              <a:ext cx="591778" cy="591523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2" name="Picture 11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13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152400" y="6124575"/>
            <a:ext cx="54102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b="8948"/>
          <a:stretch>
            <a:fillRect/>
          </a:stretch>
        </p:blipFill>
        <p:spPr bwMode="auto">
          <a:xfrm>
            <a:off x="4038600" y="6121400"/>
            <a:ext cx="4953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72440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bIns="0" anchor="b"/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/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8654051-BED9-4AF0-9368-08FF5560354B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CDD2898-272C-4FCA-8FA1-A40810D73A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2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0E350-3712-41EA-9AA7-4E80691ED5C9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6726B-9F95-4F71-897D-A8E3338420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75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/>
          <p:cNvGrpSpPr>
            <a:grpSpLocks/>
          </p:cNvGrpSpPr>
          <p:nvPr userDrawn="1"/>
        </p:nvGrpSpPr>
        <p:grpSpPr bwMode="auto">
          <a:xfrm>
            <a:off x="4208463" y="6096000"/>
            <a:ext cx="762000" cy="762000"/>
            <a:chOff x="1143000" y="228600"/>
            <a:chExt cx="762000" cy="762000"/>
          </a:xfrm>
        </p:grpSpPr>
        <p:sp>
          <p:nvSpPr>
            <p:cNvPr id="8" name="Oval 7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20787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11" name="Picture 38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088F6-53F1-4425-83D6-48C64FD62BF8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7C113-8BDC-4A09-8F5B-18D1B9D878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47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9EE0-DE8D-40FD-9500-6300A2CCD2BA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63692-BCF4-4CCB-9FE4-82EB40AB4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52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 userDrawn="1"/>
        </p:nvGrpSpPr>
        <p:grpSpPr bwMode="auto">
          <a:xfrm>
            <a:off x="4351338" y="6103938"/>
            <a:ext cx="762000" cy="762000"/>
            <a:chOff x="1143000" y="228600"/>
            <a:chExt cx="762000" cy="762000"/>
          </a:xfrm>
        </p:grpSpPr>
        <p:sp>
          <p:nvSpPr>
            <p:cNvPr id="3" name="Oval 2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20787" y="312737"/>
              <a:ext cx="590550" cy="592138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5" name="Picture 4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5A15E-0F01-4081-977E-48D47924D9E4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C628-4D64-44C1-BA96-94D3681308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39C26-9BE2-4BFA-83CA-93CC6DBADC0B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94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9" r="44348" b="4256"/>
          <a:stretch>
            <a:fillRect/>
          </a:stretch>
        </p:blipFill>
        <p:spPr bwMode="auto">
          <a:xfrm>
            <a:off x="152400" y="6248400"/>
            <a:ext cx="274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1143000" y="228600"/>
            <a:ext cx="762000" cy="762000"/>
            <a:chOff x="1143000" y="228600"/>
            <a:chExt cx="762000" cy="762000"/>
          </a:xfrm>
        </p:grpSpPr>
        <p:sp>
          <p:nvSpPr>
            <p:cNvPr id="7" name="Oval 6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9" name="Picture 8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 userDrawn="1"/>
        </p:nvSpPr>
        <p:spPr>
          <a:xfrm>
            <a:off x="381000" y="5046663"/>
            <a:ext cx="2362200" cy="157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1000"/>
              </a:spcAft>
              <a:buClr>
                <a:srgbClr val="6F6F74"/>
              </a:buClr>
              <a:buSzPct val="85000"/>
              <a:buFont typeface="Wingdings 2"/>
              <a:buNone/>
              <a:defRPr/>
            </a:pPr>
            <a: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  <a:t>2121 SW Broadway, Suite 300 </a:t>
            </a:r>
            <a:b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  <a:t>Portland, Oregon 97201 </a:t>
            </a:r>
            <a:b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  <a:t>Phone: (503) 228-4185 </a:t>
            </a:r>
            <a:b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  <a:t>Fax: (503) 228-8182 </a:t>
            </a:r>
            <a:br>
              <a:rPr lang="en-US" sz="1400" i="1" dirty="0">
                <a:solidFill>
                  <a:srgbClr val="FFFFFF">
                    <a:lumMod val="95000"/>
                    <a:lumOff val="5000"/>
                  </a:srgbClr>
                </a:solidFill>
                <a:latin typeface="Corbel" pitchFamily="34" charset="0"/>
                <a:cs typeface="+mn-cs"/>
              </a:rPr>
            </a:br>
            <a:endParaRPr lang="en-US" sz="1400" i="1" u="sng" dirty="0">
              <a:solidFill>
                <a:srgbClr val="BEAE98">
                  <a:lumMod val="50000"/>
                </a:srgbClr>
              </a:solidFill>
              <a:latin typeface="Corbel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t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C0CA-9FFE-492F-A01F-525A6351960A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15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F1FFA-ECEA-4316-8D7A-C9819E127B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4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1219200" y="152400"/>
            <a:ext cx="762000" cy="762000"/>
            <a:chOff x="1143000" y="228600"/>
            <a:chExt cx="762000" cy="762000"/>
          </a:xfrm>
        </p:grpSpPr>
        <p:sp>
          <p:nvSpPr>
            <p:cNvPr id="6" name="Oval 5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" name="Picture 7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46C08-4984-48AC-84E6-3C5F213AF295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10" name="Slide Number Placehold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ED211-A3CA-44E0-A401-BDF23C5A1A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05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234EC-4747-425A-AD53-E5E81409CC2F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0AC1D-DF26-40D2-965B-574C242A4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92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267201" y="3429000"/>
            <a:ext cx="6858000" cy="317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hidden">
          <a:xfrm>
            <a:off x="0" y="0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CD5F0-3ADF-489C-9304-28DCDCF885C1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E397C-6BC4-41AF-83E0-A62B0A986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59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600200"/>
          </a:xfrm>
        </p:spPr>
        <p:txBody>
          <a:bodyPr anchor="ctr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20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 b="14286"/>
          <a:stretch>
            <a:fillRect/>
          </a:stretch>
        </p:blipFill>
        <p:spPr bwMode="auto">
          <a:xfrm>
            <a:off x="152400" y="6124208"/>
            <a:ext cx="5410200" cy="27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 l="4225" b="11395"/>
          <a:stretch>
            <a:fillRect/>
          </a:stretch>
        </p:blipFill>
        <p:spPr bwMode="auto">
          <a:xfrm>
            <a:off x="3810000" y="6121167"/>
            <a:ext cx="5181600" cy="27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4046290" y="1904301"/>
            <a:ext cx="1075888" cy="1075888"/>
            <a:chOff x="1143000" y="228600"/>
            <a:chExt cx="762000" cy="762000"/>
          </a:xfrm>
        </p:grpSpPr>
        <p:sp>
          <p:nvSpPr>
            <p:cNvPr id="27" name="Oval 26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1" name="Picture 30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32" name="Picture 38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7100" y="470535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0168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49683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885113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038600" y="1879134"/>
            <a:ext cx="1058411" cy="1058411"/>
            <a:chOff x="1143000" y="228600"/>
            <a:chExt cx="762000" cy="762000"/>
          </a:xfrm>
        </p:grpSpPr>
        <p:sp>
          <p:nvSpPr>
            <p:cNvPr id="21" name="Oval 20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22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25" name="Picture 14"/>
          <p:cNvPicPr>
            <a:picLocks noChangeAspect="1" noChangeArrowheads="1"/>
          </p:cNvPicPr>
          <p:nvPr userDrawn="1"/>
        </p:nvPicPr>
        <p:blipFill>
          <a:blip r:embed="rId3" cstate="print"/>
          <a:srcRect b="14286"/>
          <a:stretch>
            <a:fillRect/>
          </a:stretch>
        </p:blipFill>
        <p:spPr bwMode="auto">
          <a:xfrm>
            <a:off x="152400" y="6124208"/>
            <a:ext cx="5410200" cy="27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4"/>
          <p:cNvPicPr>
            <a:picLocks noChangeAspect="1" noChangeArrowheads="1"/>
          </p:cNvPicPr>
          <p:nvPr userDrawn="1"/>
        </p:nvPicPr>
        <p:blipFill>
          <a:blip r:embed="rId3" cstate="print"/>
          <a:srcRect l="8451" b="8948"/>
          <a:stretch>
            <a:fillRect/>
          </a:stretch>
        </p:blipFill>
        <p:spPr bwMode="auto">
          <a:xfrm>
            <a:off x="4038600" y="6121866"/>
            <a:ext cx="4953000" cy="28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452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pic>
        <p:nvPicPr>
          <p:cNvPr id="24" name="Picture 38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7100" y="472440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0463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6556248" cy="758952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9" name="Picture 38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9098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207778" y="6096000"/>
            <a:ext cx="762000" cy="762000"/>
            <a:chOff x="1143000" y="228600"/>
            <a:chExt cx="762000" cy="762000"/>
          </a:xfrm>
        </p:grpSpPr>
        <p:sp>
          <p:nvSpPr>
            <p:cNvPr id="29" name="Oval 28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1" name="Picture 30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32" name="Picture 38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9343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4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2" name="Group 19"/>
          <p:cNvGrpSpPr>
            <a:grpSpLocks/>
          </p:cNvGrpSpPr>
          <p:nvPr userDrawn="1"/>
        </p:nvGrpSpPr>
        <p:grpSpPr bwMode="auto">
          <a:xfrm>
            <a:off x="4038600" y="1879600"/>
            <a:ext cx="1058863" cy="1057275"/>
            <a:chOff x="1143000" y="228600"/>
            <a:chExt cx="762000" cy="762000"/>
          </a:xfrm>
        </p:grpSpPr>
        <p:sp>
          <p:nvSpPr>
            <p:cNvPr id="13" name="Oval 12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220685" y="313267"/>
              <a:ext cx="591778" cy="591523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" name="Picture 14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16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152400" y="6124575"/>
            <a:ext cx="54102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b="8948"/>
          <a:stretch>
            <a:fillRect/>
          </a:stretch>
        </p:blipFill>
        <p:spPr bwMode="auto">
          <a:xfrm>
            <a:off x="4038600" y="6121400"/>
            <a:ext cx="4953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46050" y="6391275"/>
            <a:ext cx="88455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9" name="Picture 38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472440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885113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F7374-00D2-4D50-BAAC-332B5A5935CB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001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51789" y="6103690"/>
            <a:ext cx="762000" cy="762000"/>
            <a:chOff x="1143000" y="228600"/>
            <a:chExt cx="762000" cy="762000"/>
          </a:xfrm>
        </p:grpSpPr>
        <p:sp>
          <p:nvSpPr>
            <p:cNvPr id="12" name="Oval 11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4" name="Picture 13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289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43000"/>
            <a:ext cx="2362200" cy="1371600"/>
          </a:xfrm>
        </p:spPr>
        <p:txBody>
          <a:bodyPr anchor="b">
            <a:noAutofit/>
          </a:bodyPr>
          <a:lstStyle>
            <a:lvl1pPr algn="l">
              <a:buNone/>
              <a:defRPr sz="2400" b="1" baseline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defRPr>
            </a:lvl1pPr>
          </a:lstStyle>
          <a:p>
            <a:r>
              <a:rPr kumimoji="0" lang="en-US" dirty="0" smtClean="0"/>
              <a:t>Northwest Portland Area Indian Health Board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 hasCustomPrompt="1"/>
          </p:nvPr>
        </p:nvSpPr>
        <p:spPr>
          <a:xfrm>
            <a:off x="381000" y="2514601"/>
            <a:ext cx="2362200" cy="6096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i="1">
                <a:solidFill>
                  <a:schemeClr val="accent6">
                    <a:lumMod val="50000"/>
                  </a:schemeClr>
                </a:solidFill>
                <a:latin typeface="Corbel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Indian Leadership for Indian Health</a:t>
            </a:r>
          </a:p>
          <a:p>
            <a:pPr lvl="0" eaLnBrk="1" latinLnBrk="0" hangingPunct="1"/>
            <a:endParaRPr kumimoji="0" lang="en-US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 t="82979" r="44348" b="4255"/>
          <a:stretch>
            <a:fillRect/>
          </a:stretch>
        </p:blipFill>
        <p:spPr bwMode="auto">
          <a:xfrm>
            <a:off x="152400" y="6248400"/>
            <a:ext cx="2743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 userDrawn="1"/>
        </p:nvGrpSpPr>
        <p:grpSpPr>
          <a:xfrm>
            <a:off x="1143000" y="228600"/>
            <a:ext cx="762000" cy="762000"/>
            <a:chOff x="1143000" y="228600"/>
            <a:chExt cx="762000" cy="762000"/>
          </a:xfrm>
        </p:grpSpPr>
        <p:sp>
          <p:nvSpPr>
            <p:cNvPr id="10" name="Oval 9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22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 userDrawn="1"/>
        </p:nvSpPr>
        <p:spPr>
          <a:xfrm>
            <a:off x="381000" y="5046677"/>
            <a:ext cx="236220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20000"/>
              </a:spcBef>
              <a:spcAft>
                <a:spcPts val="1000"/>
              </a:spcAft>
              <a:buClr>
                <a:srgbClr val="D16349"/>
              </a:buClr>
              <a:buSzPct val="85000"/>
              <a:buFont typeface="Wingdings 2"/>
              <a:buNone/>
              <a:defRPr/>
            </a:pPr>
            <a: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  <a:t>2121 SW Broadway, Suite 300 </a:t>
            </a:r>
            <a:b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</a:br>
            <a: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  <a:t>Portland, Oregon 97201 </a:t>
            </a:r>
            <a:b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</a:br>
            <a: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  <a:t>Phone: (503) 228-4185 </a:t>
            </a:r>
            <a:b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</a:br>
            <a: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  <a:t>Fax: (503) 228-8182 </a:t>
            </a:r>
            <a:b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</a:br>
            <a:endParaRPr lang="en-US" sz="1400" i="1" u="sng" dirty="0" smtClean="0">
              <a:solidFill>
                <a:srgbClr val="8CADAE">
                  <a:lumMod val="50000"/>
                </a:srgbClr>
              </a:solidFill>
              <a:latin typeface="Corbel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82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219200" y="152400"/>
            <a:ext cx="762000" cy="762000"/>
            <a:chOff x="1143000" y="228600"/>
            <a:chExt cx="762000" cy="762000"/>
          </a:xfrm>
        </p:grpSpPr>
        <p:sp>
          <p:nvSpPr>
            <p:cNvPr id="25" name="Oval 24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7" name="Picture 26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0156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F8D5486-514F-4B7E-8D5D-A7AFE8F4C0BD}" type="slidenum">
              <a:rPr lang="en-US" smtClean="0">
                <a:solidFill>
                  <a:prstClr val="black"/>
                </a:solidFill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01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F8D5486-514F-4B7E-8D5D-A7AFE8F4C0BD}" type="slidenum">
              <a:rPr lang="en-US" smtClean="0">
                <a:solidFill>
                  <a:prstClr val="black"/>
                </a:solidFill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52689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92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52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71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206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6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6" name="Picture 38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6556248" cy="75895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255E6-6CBB-4997-B78B-32D471203F0F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21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65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69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118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6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21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06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21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39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097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4191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21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86200"/>
            <a:ext cx="3810000" cy="21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61722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D6BA-DD57-443B-ABF7-A1A9A18DE9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68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600200"/>
          </a:xfrm>
        </p:spPr>
        <p:txBody>
          <a:bodyPr anchor="ctr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pic>
        <p:nvPicPr>
          <p:cNvPr id="20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 b="14286"/>
          <a:stretch>
            <a:fillRect/>
          </a:stretch>
        </p:blipFill>
        <p:spPr bwMode="auto">
          <a:xfrm>
            <a:off x="152400" y="6124208"/>
            <a:ext cx="5410200" cy="27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 l="4225" b="11395"/>
          <a:stretch>
            <a:fillRect/>
          </a:stretch>
        </p:blipFill>
        <p:spPr bwMode="auto">
          <a:xfrm>
            <a:off x="3810000" y="6121167"/>
            <a:ext cx="5181600" cy="279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4046290" y="1904301"/>
            <a:ext cx="1075888" cy="1075888"/>
            <a:chOff x="1143000" y="228600"/>
            <a:chExt cx="762000" cy="762000"/>
          </a:xfrm>
        </p:grpSpPr>
        <p:sp>
          <p:nvSpPr>
            <p:cNvPr id="27" name="Oval 26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1" name="Picture 30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32" name="Picture 38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7100" y="470535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78718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grpSp>
        <p:nvGrpSpPr>
          <p:cNvPr id="16" name="Group 27"/>
          <p:cNvGrpSpPr>
            <a:grpSpLocks/>
          </p:cNvGrpSpPr>
          <p:nvPr userDrawn="1"/>
        </p:nvGrpSpPr>
        <p:grpSpPr bwMode="auto">
          <a:xfrm>
            <a:off x="4208463" y="6096000"/>
            <a:ext cx="762000" cy="762000"/>
            <a:chOff x="1143000" y="228600"/>
            <a:chExt cx="762000" cy="762000"/>
          </a:xfrm>
        </p:grpSpPr>
        <p:sp>
          <p:nvSpPr>
            <p:cNvPr id="17" name="Oval 16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220787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9" name="Picture 18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20" name="Picture 38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BFD74-7CB6-4030-A301-C398BCD18AFB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2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04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7357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885113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038600" y="1879134"/>
            <a:ext cx="1058411" cy="1058411"/>
            <a:chOff x="1143000" y="228600"/>
            <a:chExt cx="762000" cy="762000"/>
          </a:xfrm>
        </p:grpSpPr>
        <p:sp>
          <p:nvSpPr>
            <p:cNvPr id="21" name="Oval 20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22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25" name="Picture 14"/>
          <p:cNvPicPr>
            <a:picLocks noChangeAspect="1" noChangeArrowheads="1"/>
          </p:cNvPicPr>
          <p:nvPr userDrawn="1"/>
        </p:nvPicPr>
        <p:blipFill>
          <a:blip r:embed="rId3" cstate="print"/>
          <a:srcRect b="14286"/>
          <a:stretch>
            <a:fillRect/>
          </a:stretch>
        </p:blipFill>
        <p:spPr bwMode="auto">
          <a:xfrm>
            <a:off x="152400" y="6124208"/>
            <a:ext cx="5410200" cy="27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4"/>
          <p:cNvPicPr>
            <a:picLocks noChangeAspect="1" noChangeArrowheads="1"/>
          </p:cNvPicPr>
          <p:nvPr userDrawn="1"/>
        </p:nvPicPr>
        <p:blipFill>
          <a:blip r:embed="rId3" cstate="print"/>
          <a:srcRect l="8451" b="8948"/>
          <a:stretch>
            <a:fillRect/>
          </a:stretch>
        </p:blipFill>
        <p:spPr bwMode="auto">
          <a:xfrm>
            <a:off x="4038600" y="6121866"/>
            <a:ext cx="4953000" cy="28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45296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pic>
        <p:nvPicPr>
          <p:cNvPr id="24" name="Picture 38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7100" y="472440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61166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6556248" cy="758952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pic>
        <p:nvPicPr>
          <p:cNvPr id="9" name="Picture 38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5345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4207778" y="6096000"/>
            <a:ext cx="762000" cy="762000"/>
            <a:chOff x="1143000" y="228600"/>
            <a:chExt cx="762000" cy="762000"/>
          </a:xfrm>
        </p:grpSpPr>
        <p:sp>
          <p:nvSpPr>
            <p:cNvPr id="29" name="Oval 28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1" name="Picture 30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pic>
        <p:nvPicPr>
          <p:cNvPr id="32" name="Picture 38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0"/>
            <a:ext cx="24003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3405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9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4351789" y="6103690"/>
            <a:ext cx="762000" cy="762000"/>
            <a:chOff x="1143000" y="228600"/>
            <a:chExt cx="762000" cy="762000"/>
          </a:xfrm>
        </p:grpSpPr>
        <p:sp>
          <p:nvSpPr>
            <p:cNvPr id="12" name="Oval 11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4" name="Picture 13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38255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43000"/>
            <a:ext cx="2362200" cy="1371600"/>
          </a:xfrm>
        </p:spPr>
        <p:txBody>
          <a:bodyPr anchor="b">
            <a:noAutofit/>
          </a:bodyPr>
          <a:lstStyle>
            <a:lvl1pPr algn="l">
              <a:buNone/>
              <a:defRPr sz="2400" b="1" baseline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defRPr>
            </a:lvl1pPr>
          </a:lstStyle>
          <a:p>
            <a:r>
              <a:rPr kumimoji="0" lang="en-US" dirty="0" smtClean="0"/>
              <a:t>Northwest Portland Area Indian Health Board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 hasCustomPrompt="1"/>
          </p:nvPr>
        </p:nvSpPr>
        <p:spPr>
          <a:xfrm>
            <a:off x="381000" y="2514601"/>
            <a:ext cx="2362200" cy="6096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i="1">
                <a:solidFill>
                  <a:schemeClr val="accent6">
                    <a:lumMod val="50000"/>
                  </a:schemeClr>
                </a:solidFill>
                <a:latin typeface="Corbel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Indian Leadership for Indian Health</a:t>
            </a:r>
          </a:p>
          <a:p>
            <a:pPr lvl="0" eaLnBrk="1" latinLnBrk="0" hangingPunct="1"/>
            <a:endParaRPr kumimoji="0" lang="en-US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14"/>
          <p:cNvPicPr>
            <a:picLocks noChangeAspect="1" noChangeArrowheads="1"/>
          </p:cNvPicPr>
          <p:nvPr userDrawn="1"/>
        </p:nvPicPr>
        <p:blipFill>
          <a:blip r:embed="rId2" cstate="print"/>
          <a:srcRect t="82979" r="44348" b="4255"/>
          <a:stretch>
            <a:fillRect/>
          </a:stretch>
        </p:blipFill>
        <p:spPr bwMode="auto">
          <a:xfrm>
            <a:off x="152400" y="6248400"/>
            <a:ext cx="2743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6" name="Group 25"/>
          <p:cNvGrpSpPr/>
          <p:nvPr userDrawn="1"/>
        </p:nvGrpSpPr>
        <p:grpSpPr>
          <a:xfrm>
            <a:off x="1143000" y="228600"/>
            <a:ext cx="762000" cy="762000"/>
            <a:chOff x="1143000" y="228600"/>
            <a:chExt cx="762000" cy="762000"/>
          </a:xfrm>
        </p:grpSpPr>
        <p:sp>
          <p:nvSpPr>
            <p:cNvPr id="10" name="Oval 9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22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 userDrawn="1"/>
        </p:nvSpPr>
        <p:spPr>
          <a:xfrm>
            <a:off x="381000" y="5046677"/>
            <a:ext cx="2362200" cy="157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ct val="20000"/>
              </a:spcBef>
              <a:spcAft>
                <a:spcPts val="1000"/>
              </a:spcAft>
              <a:buClr>
                <a:srgbClr val="D16349"/>
              </a:buClr>
              <a:buSzPct val="85000"/>
              <a:buFont typeface="Wingdings 2"/>
              <a:buNone/>
              <a:defRPr/>
            </a:pPr>
            <a: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  <a:t>2121 SW Broadway, Suite 300 </a:t>
            </a:r>
            <a:b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</a:br>
            <a: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  <a:t>Portland, Oregon 97201 </a:t>
            </a:r>
            <a:b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</a:br>
            <a: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  <a:t>Phone: (503) 228-4185 </a:t>
            </a:r>
            <a:b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</a:br>
            <a: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  <a:t>Fax: (503) 228-8182 </a:t>
            </a:r>
            <a:br>
              <a:rPr 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orbel" pitchFamily="34" charset="0"/>
                <a:cs typeface="+mn-cs"/>
              </a:rPr>
            </a:br>
            <a:endParaRPr lang="en-US" sz="1400" i="1" u="sng" dirty="0" smtClean="0">
              <a:solidFill>
                <a:srgbClr val="8CADAE">
                  <a:lumMod val="50000"/>
                </a:srgbClr>
              </a:solidFill>
              <a:latin typeface="Corbel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74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219200" y="152400"/>
            <a:ext cx="762000" cy="762000"/>
            <a:chOff x="1143000" y="228600"/>
            <a:chExt cx="762000" cy="762000"/>
          </a:xfrm>
        </p:grpSpPr>
        <p:sp>
          <p:nvSpPr>
            <p:cNvPr id="25" name="Oval 24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7" name="Picture 26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3261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F8D5486-514F-4B7E-8D5D-A7AFE8F4C0BD}" type="slidenum">
              <a:rPr lang="en-US" smtClean="0">
                <a:solidFill>
                  <a:prstClr val="black"/>
                </a:solidFill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15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F8D5486-514F-4B7E-8D5D-A7AFE8F4C0BD}" type="slidenum">
              <a:rPr lang="en-US" smtClean="0">
                <a:solidFill>
                  <a:prstClr val="black"/>
                </a:solidFill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11411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F192-7214-4F5C-B783-8E667F779CE5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68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D424-DE00-4962-B9C4-D78CC5BE0C50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46EEA38-A9B4-4AE0-9C23-4A8F80AC6D9E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AEF22-2011-43AB-AF1D-9FF59D258130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41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46EEA38-A9B4-4AE0-9C23-4A8F80AC6D9E}" type="datetimeFigureOut">
              <a:rPr lang="en-US" smtClean="0"/>
              <a:pPr/>
              <a:t>10/11/2012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AEF22-2011-43AB-AF1D-9FF59D258130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545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804253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166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_Me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589520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61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92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651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84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AEF22-2011-43AB-AF1D-9FF59D258130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9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4351338" y="6103938"/>
            <a:ext cx="762000" cy="762000"/>
            <a:chOff x="1143000" y="228600"/>
            <a:chExt cx="762000" cy="762000"/>
          </a:xfrm>
        </p:grpSpPr>
        <p:sp>
          <p:nvSpPr>
            <p:cNvPr id="9" name="Oval 8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20787" y="312737"/>
              <a:ext cx="590550" cy="592138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1" name="Picture 10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1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169BE-3AE4-423B-B40C-6F44FA158556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5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17871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35251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922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46EEA38-A9B4-4AE0-9C23-4A8F80AC6D9E}" type="datetimeFigureOut">
              <a:rPr lang="en-US" smtClean="0">
                <a:solidFill>
                  <a:srgbClr val="775F55"/>
                </a:solidFill>
              </a:rPr>
              <a:pPr/>
              <a:t>10/11/2012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76AEF22-2011-43AB-AF1D-9FF59D258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984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097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76400"/>
            <a:ext cx="4191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21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86200"/>
            <a:ext cx="3810000" cy="2133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61722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D6BA-DD57-443B-ABF7-A1A9A18DE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440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097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48200" y="1676400"/>
            <a:ext cx="4191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1676400"/>
            <a:ext cx="3810000" cy="2057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62400"/>
            <a:ext cx="3810000" cy="2057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61722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D6BA-DD57-443B-ABF7-A1A9A18DE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9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9" r="44348" b="4256"/>
          <a:stretch>
            <a:fillRect/>
          </a:stretch>
        </p:blipFill>
        <p:spPr bwMode="auto">
          <a:xfrm>
            <a:off x="152400" y="6248400"/>
            <a:ext cx="27432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25"/>
          <p:cNvGrpSpPr>
            <a:grpSpLocks/>
          </p:cNvGrpSpPr>
          <p:nvPr userDrawn="1"/>
        </p:nvGrpSpPr>
        <p:grpSpPr bwMode="auto">
          <a:xfrm>
            <a:off x="1143000" y="228600"/>
            <a:ext cx="762000" cy="762000"/>
            <a:chOff x="1143000" y="228600"/>
            <a:chExt cx="762000" cy="762000"/>
          </a:xfrm>
        </p:grpSpPr>
        <p:sp>
          <p:nvSpPr>
            <p:cNvPr id="16" name="Oval 15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8" name="Picture 17" descr="NPAIHBtransparent.gif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381000" y="5046663"/>
            <a:ext cx="2362200" cy="1574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85000"/>
              <a:buFont typeface="Wingdings 2"/>
              <a:buNone/>
              <a:defRPr/>
            </a:pP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  <a:t>2121 SW Broadway, Suite 300 </a:t>
            </a:r>
            <a:b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  <a:t>Portland, Oregon 97201 </a:t>
            </a:r>
            <a:b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  <a:t>Phone: (503) 228-4185 </a:t>
            </a:r>
            <a:b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</a:b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  <a:t>Fax: (503) 228-8182 </a:t>
            </a:r>
            <a:b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itchFamily="34" charset="0"/>
                <a:cs typeface="+mn-cs"/>
              </a:rPr>
            </a:br>
            <a:endParaRPr lang="en-US" sz="1400" i="1" u="sng" dirty="0">
              <a:solidFill>
                <a:schemeClr val="accent3">
                  <a:lumMod val="50000"/>
                </a:schemeClr>
              </a:solidFill>
              <a:latin typeface="Corbel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2362200" cy="1371600"/>
          </a:xfrm>
        </p:spPr>
        <p:txBody>
          <a:bodyPr anchor="b">
            <a:noAutofit/>
          </a:bodyPr>
          <a:lstStyle>
            <a:lvl1pPr algn="l">
              <a:buNone/>
              <a:defRPr sz="2400" b="1" baseline="0">
                <a:solidFill>
                  <a:schemeClr val="accent1">
                    <a:lumMod val="75000"/>
                  </a:schemeClr>
                </a:solidFill>
                <a:latin typeface="Maiandra G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2514601"/>
            <a:ext cx="2362200" cy="6096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 i="1">
                <a:solidFill>
                  <a:schemeClr val="accent6">
                    <a:lumMod val="50000"/>
                  </a:schemeClr>
                </a:solidFill>
                <a:latin typeface="Corbel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44D0C-0790-462C-A7AB-8881AA5C6A35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46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5" name="Group 23"/>
          <p:cNvGrpSpPr>
            <a:grpSpLocks/>
          </p:cNvGrpSpPr>
          <p:nvPr userDrawn="1"/>
        </p:nvGrpSpPr>
        <p:grpSpPr bwMode="auto">
          <a:xfrm>
            <a:off x="1219200" y="152400"/>
            <a:ext cx="762000" cy="762000"/>
            <a:chOff x="1143000" y="228600"/>
            <a:chExt cx="762000" cy="762000"/>
          </a:xfrm>
        </p:grpSpPr>
        <p:sp>
          <p:nvSpPr>
            <p:cNvPr id="16" name="Oval 15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8" name="Picture 17" descr="NPAIHBtransparent.gif"/>
            <p:cNvPicPr>
              <a:picLocks noChangeAspect="1"/>
            </p:cNvPicPr>
            <p:nvPr userDrawn="1"/>
          </p:nvPicPr>
          <p:blipFill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A1EA4-8D6C-403A-B913-5054D71CC1D1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2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3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82E0C6-0705-4EEF-B168-C4E83387C246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35" name="Title Placeholder 21"/>
          <p:cNvSpPr>
            <a:spLocks noGrp="1"/>
          </p:cNvSpPr>
          <p:nvPr>
            <p:ph type="title"/>
          </p:nvPr>
        </p:nvSpPr>
        <p:spPr bwMode="auto">
          <a:xfrm>
            <a:off x="152400" y="22860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037" name="Group 20"/>
          <p:cNvGrpSpPr>
            <a:grpSpLocks/>
          </p:cNvGrpSpPr>
          <p:nvPr/>
        </p:nvGrpSpPr>
        <p:grpSpPr bwMode="auto">
          <a:xfrm>
            <a:off x="4191000" y="6096000"/>
            <a:ext cx="762000" cy="762000"/>
            <a:chOff x="1143000" y="228600"/>
            <a:chExt cx="762000" cy="762000"/>
          </a:xfrm>
        </p:grpSpPr>
        <p:sp>
          <p:nvSpPr>
            <p:cNvPr id="24" name="Oval 23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220788" y="312738"/>
              <a:ext cx="590550" cy="592137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26" name="Picture 25" descr="NPAIHBtransparent.gif"/>
            <p:cNvPicPr>
              <a:picLocks noChangeAspect="1"/>
            </p:cNvPicPr>
            <p:nvPr userDrawn="1"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88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7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6675"/>
            <a:ext cx="9144000" cy="55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0"/>
            <a:ext cx="8229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05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cap="all" spc="30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E98A50-E706-4DD9-B6C5-3364FD5CDBFE}" type="datetimeFigureOut">
              <a:rPr lang="en-US"/>
              <a:pPr>
                <a:defRPr/>
              </a:pPr>
              <a:t>10/11/2012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="0" cap="all" spc="300" baseline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A98ECC-C3BA-4CB4-B0B4-2736C5CA0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913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4725"/>
            <a:ext cx="4114800" cy="70167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790" r:id="rId2"/>
    <p:sldLayoutId id="2147483803" r:id="rId3"/>
    <p:sldLayoutId id="2147483804" r:id="rId4"/>
    <p:sldLayoutId id="2147483805" r:id="rId5"/>
    <p:sldLayoutId id="2147483791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rtl="0" eaLnBrk="0" fontAlgn="base" hangingPunct="0">
        <a:spcBef>
          <a:spcPts val="400"/>
        </a:spcBef>
        <a:spcAft>
          <a:spcPct val="0"/>
        </a:spcAft>
        <a:defRPr b="1" kern="1200" cap="all">
          <a:solidFill>
            <a:srgbClr val="404040"/>
          </a:solidFill>
          <a:latin typeface="+mj-lt"/>
          <a:ea typeface="+mj-ea"/>
          <a:cs typeface="Tunga" pitchFamily="2"/>
        </a:defRPr>
      </a:lvl1pPr>
      <a:lvl2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2pPr>
      <a:lvl3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3pPr>
      <a:lvl4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4pPr>
      <a:lvl5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5pPr>
      <a:lvl6pPr marL="4572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6pPr>
      <a:lvl7pPr marL="9144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7pPr>
      <a:lvl8pPr marL="13716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8pPr>
      <a:lvl9pPr marL="18288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Garamond" pitchFamily="18" charset="0"/>
          <a:cs typeface="Tunga" pitchFamily="2" charset="0"/>
        </a:defRPr>
      </a:lvl9pPr>
    </p:titleStyle>
    <p:bodyStyle>
      <a:lvl1pPr algn="ctr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defRPr sz="2000"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6D424-DE00-4962-B9C4-D78CC5BE0C50}" type="datetimeFigureOut">
              <a:rPr lang="en-US" smtClean="0"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10/11/2012</a:t>
            </a:fld>
            <a:endParaRPr lang="en-US">
              <a:latin typeface="Georgi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Georgi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191000" y="6096000"/>
            <a:ext cx="762000" cy="762000"/>
            <a:chOff x="1143000" y="228600"/>
            <a:chExt cx="762000" cy="762000"/>
          </a:xfrm>
        </p:grpSpPr>
        <p:sp>
          <p:nvSpPr>
            <p:cNvPr id="24" name="Oval 23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6" name="Picture 25" descr="NPAIHBtransparent.gif"/>
            <p:cNvPicPr>
              <a:picLocks noChangeAspect="1"/>
            </p:cNvPicPr>
            <p:nvPr userDrawn="1"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457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D85AC8-27E2-496D-9629-D63282F26FA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10/11/2012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01679E8-8339-4081-A4C7-5C42B79EF9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3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7C6D424-DE00-4962-B9C4-D78CC5BE0C50}" type="datetimeFigureOut">
              <a:rPr lang="en-US" smtClean="0">
                <a:latin typeface="Georgi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10/11/2012</a:t>
            </a:fld>
            <a:endParaRPr lang="en-US">
              <a:latin typeface="Georgi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Georgi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Georgi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4191000" y="6096000"/>
            <a:ext cx="762000" cy="762000"/>
            <a:chOff x="1143000" y="228600"/>
            <a:chExt cx="762000" cy="762000"/>
          </a:xfrm>
        </p:grpSpPr>
        <p:sp>
          <p:nvSpPr>
            <p:cNvPr id="24" name="Oval 23"/>
            <p:cNvSpPr/>
            <p:nvPr/>
          </p:nvSpPr>
          <p:spPr>
            <a:xfrm>
              <a:off x="1143000" y="228600"/>
              <a:ext cx="762000" cy="762000"/>
            </a:xfrm>
            <a:prstGeom prst="ellipse">
              <a:avLst/>
            </a:prstGeom>
            <a:solidFill>
              <a:srgbClr val="FFFFFF"/>
            </a:solidFill>
            <a:ln w="158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220710" y="313189"/>
              <a:ext cx="591312" cy="591312"/>
            </a:xfrm>
            <a:prstGeom prst="ellipse">
              <a:avLst/>
            </a:prstGeom>
            <a:solidFill>
              <a:srgbClr val="FFFFFF"/>
            </a:solidFill>
            <a:ln w="50800" cap="rnd" cmpd="dbl" algn="ctr">
              <a:solidFill>
                <a:schemeClr val="accent3">
                  <a:shade val="75000"/>
                </a:schemeClr>
              </a:solidFill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6" name="Picture 25" descr="NPAIHBtransparent.gif"/>
            <p:cNvPicPr>
              <a:picLocks noChangeAspect="1"/>
            </p:cNvPicPr>
            <p:nvPr userDrawn="1"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1145" y="431334"/>
              <a:ext cx="509039" cy="426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82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6EEA38-A9B4-4AE0-9C23-4A8F80AC6D9E}" type="datetimeFigureOut">
              <a:rPr lang="en-US" smtClean="0">
                <a:solidFill>
                  <a:srgbClr val="775F55"/>
                </a:solidFill>
                <a:latin typeface="Tw Cen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10/11/2012</a:t>
            </a:fld>
            <a:endParaRPr lang="en-US">
              <a:solidFill>
                <a:srgbClr val="775F55"/>
              </a:solidFill>
              <a:latin typeface="Tw Cen MT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75F55"/>
              </a:solidFill>
              <a:latin typeface="Tw Cen M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6AEF22-2011-43AB-AF1D-9FF59D258130}" type="slidenum">
              <a:rPr lang="en-US" smtClean="0">
                <a:latin typeface="Tw Cen M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Tw Cen M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5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9.xml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1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hyperlink" Target="http://www.youtube.com/watch?v=oLoovbxaoFE&amp;feature=plcp" TargetMode="External"/><Relationship Id="rId4" Type="http://schemas.openxmlformats.org/officeDocument/2006/relationships/hyperlink" Target="http://www.youtube.com/watch?v=RZchHU5kpDs&amp;feature=plc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agaston@npaihb.org" TargetMode="External"/><Relationship Id="rId3" Type="http://schemas.openxmlformats.org/officeDocument/2006/relationships/notesSlide" Target="../notesSlides/notesSlide23.xml"/><Relationship Id="rId7" Type="http://schemas.openxmlformats.org/officeDocument/2006/relationships/hyperlink" Target="mailto:wgardner@npaihb.org" TargetMode="Externa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2.xml"/><Relationship Id="rId6" Type="http://schemas.openxmlformats.org/officeDocument/2006/relationships/hyperlink" Target="mailto:jleston@npaihb.org" TargetMode="External"/><Relationship Id="rId5" Type="http://schemas.openxmlformats.org/officeDocument/2006/relationships/hyperlink" Target="mailto:ccaughlan@npaihb.org" TargetMode="External"/><Relationship Id="rId4" Type="http://schemas.openxmlformats.org/officeDocument/2006/relationships/hyperlink" Target="mailto:scraig@npaihb.org" TargetMode="External"/><Relationship Id="rId9" Type="http://schemas.openxmlformats.org/officeDocument/2006/relationships/hyperlink" Target="mailto:dstephens@npaihb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Current Projects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7242048" cy="5334000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US" sz="3200" dirty="0" smtClean="0"/>
              <a:t>We R Native</a:t>
            </a:r>
          </a:p>
          <a:p>
            <a:pPr>
              <a:spcAft>
                <a:spcPts val="1000"/>
              </a:spcAft>
            </a:pPr>
            <a:r>
              <a:rPr lang="en-US" sz="3200" dirty="0"/>
              <a:t>It’s Your Game </a:t>
            </a:r>
          </a:p>
          <a:p>
            <a:pPr>
              <a:spcAft>
                <a:spcPts val="100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Native VOICES</a:t>
            </a:r>
          </a:p>
          <a:p>
            <a:pPr>
              <a:spcAft>
                <a:spcPts val="100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Native STAND</a:t>
            </a:r>
          </a:p>
          <a:p>
            <a:pPr>
              <a:spcAft>
                <a:spcPts val="100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LGBT Materials</a:t>
            </a:r>
          </a:p>
          <a:p>
            <a:pPr>
              <a:spcAft>
                <a:spcPts val="100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HIV/STD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Screening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Initiative</a:t>
            </a:r>
          </a:p>
          <a:p>
            <a:pPr>
              <a:spcAft>
                <a:spcPts val="1000"/>
              </a:spcAft>
            </a:pPr>
            <a:r>
              <a:rPr lang="en-US" sz="3200" dirty="0" smtClean="0"/>
              <a:t>THRIVE: I Strengthen My Nation</a:t>
            </a:r>
            <a:endParaRPr lang="en-US" sz="3200" dirty="0"/>
          </a:p>
          <a:p>
            <a:pPr>
              <a:spcAft>
                <a:spcPts val="1200"/>
              </a:spcAft>
            </a:pPr>
            <a:endParaRPr lang="en-US" sz="3600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biLevel thresh="50000"/>
          </a:blip>
          <a:srcRect l="67901"/>
          <a:stretch>
            <a:fillRect/>
          </a:stretch>
        </p:blipFill>
        <p:spPr bwMode="auto">
          <a:xfrm>
            <a:off x="6934200" y="4648200"/>
            <a:ext cx="15811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 cstate="print">
            <a:biLevel thresh="50000"/>
          </a:blip>
          <a:srcRect l="33467" r="33558"/>
          <a:stretch>
            <a:fillRect/>
          </a:stretch>
        </p:blipFill>
        <p:spPr bwMode="auto">
          <a:xfrm>
            <a:off x="6934200" y="1371600"/>
            <a:ext cx="16192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biLevel thresh="50000"/>
          </a:blip>
          <a:srcRect t="867"/>
          <a:stretch>
            <a:fillRect/>
          </a:stretch>
        </p:blipFill>
        <p:spPr bwMode="auto">
          <a:xfrm>
            <a:off x="6875145" y="3124200"/>
            <a:ext cx="1735455" cy="1418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93117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8788" r="17841" b="10152"/>
          <a:stretch>
            <a:fillRect/>
          </a:stretch>
        </p:blipFill>
        <p:spPr bwMode="auto">
          <a:xfrm>
            <a:off x="-392113" y="0"/>
            <a:ext cx="976471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-98425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9"/>
          <a:stretch>
            <a:fillRect/>
          </a:stretch>
        </p:blipFill>
        <p:spPr bwMode="auto">
          <a:xfrm>
            <a:off x="4800600" y="3997325"/>
            <a:ext cx="44958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 b="7802"/>
          <a:stretch>
            <a:fillRect/>
          </a:stretch>
        </p:blipFill>
        <p:spPr bwMode="auto">
          <a:xfrm>
            <a:off x="4800600" y="1143000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8" t="55224" r="32585" b="20534"/>
          <a:stretch/>
        </p:blipFill>
        <p:spPr bwMode="auto">
          <a:xfrm>
            <a:off x="2933225" y="533400"/>
            <a:ext cx="3162775" cy="220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6d774cca-a6d6-4738-8d95-3bced01e7935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3" y="3108088"/>
            <a:ext cx="2714257" cy="29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52f5f77a-75fb-44ff-86b1-b82d88946b22" descr="F73AA141-8C9F-43CF-AC5F-4840ED6BC5F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921739"/>
            <a:ext cx="1546303" cy="316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d18d2cc5-19f5-4533-a216-746dc8d1bcb4" descr="4B96B7E2-D8BC-4DCC-9816-31BA8F0232D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00883"/>
            <a:ext cx="3811934" cy="24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238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8" t="55224" r="32585" b="20534"/>
          <a:stretch/>
        </p:blipFill>
        <p:spPr bwMode="auto">
          <a:xfrm>
            <a:off x="304800" y="533400"/>
            <a:ext cx="1635918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scraig.PAIHB\Downloads\DSC01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7525" r="5769" b="38291"/>
          <a:stretch/>
        </p:blipFill>
        <p:spPr bwMode="auto">
          <a:xfrm>
            <a:off x="2286000" y="228600"/>
            <a:ext cx="6657921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craig.PAIHB\Downloads\DSC01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t="11795" r="42436"/>
          <a:stretch/>
        </p:blipFill>
        <p:spPr bwMode="auto">
          <a:xfrm>
            <a:off x="381000" y="2362200"/>
            <a:ext cx="2819400" cy="384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craig.PAIHB\AppData\Local\Microsoft\Windows\Temporary Internet Files\Content.Outlook\O0WT4Z4X\10-1-2012 4-43-30 P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0" t="3271" r="522"/>
          <a:stretch/>
        </p:blipFill>
        <p:spPr bwMode="auto">
          <a:xfrm>
            <a:off x="3429000" y="3437975"/>
            <a:ext cx="5216769" cy="277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615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It’s Your Game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4" cstate="print"/>
          <a:srcRect l="16191" t="18286" r="16190" b="23048"/>
          <a:stretch>
            <a:fillRect/>
          </a:stretch>
        </p:blipFill>
        <p:spPr bwMode="auto">
          <a:xfrm>
            <a:off x="-533400" y="0"/>
            <a:ext cx="12675919" cy="68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610600" y="0"/>
            <a:ext cx="2286000" cy="68735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8" t="55224" r="32585" b="20534"/>
          <a:stretch/>
        </p:blipFill>
        <p:spPr bwMode="auto">
          <a:xfrm>
            <a:off x="5334000" y="4114800"/>
            <a:ext cx="2438400" cy="1703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75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IYG Tech: Lessons &amp; Topics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99441790"/>
              </p:ext>
            </p:extLst>
          </p:nvPr>
        </p:nvGraphicFramePr>
        <p:xfrm>
          <a:off x="533400" y="1066800"/>
          <a:ext cx="8153399" cy="5577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06425"/>
                <a:gridCol w="7546974"/>
              </a:tblGrid>
              <a:tr h="276183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800" b="1" dirty="0" smtClean="0"/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/>
                        <a:t>Introduce</a:t>
                      </a:r>
                      <a:r>
                        <a:rPr kumimoji="0" lang="en-US" sz="1800" kern="1200" baseline="0" dirty="0" smtClean="0"/>
                        <a:t> </a:t>
                      </a:r>
                      <a:r>
                        <a:rPr kumimoji="0" lang="en-US" sz="1800" kern="1200" dirty="0" smtClean="0"/>
                        <a:t>IYG program; determine personal strengths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497" marR="40497" anchor="ctr"/>
                </a:tc>
              </a:tr>
              <a:tr h="276183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800" b="1" dirty="0" smtClean="0"/>
                        <a:t>2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/>
                        <a:t>Characteristics of healthy and unhealthy friendships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497" marR="40497" anchor="ctr"/>
                </a:tc>
              </a:tr>
              <a:tr h="276183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800" b="1" dirty="0" smtClean="0"/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/>
                        <a:t>Introduce “Select, Detect, Protect”</a:t>
                      </a:r>
                      <a:r>
                        <a:rPr kumimoji="0" lang="en-US" sz="1800" kern="1200" baseline="0" dirty="0" smtClean="0"/>
                        <a:t>: </a:t>
                      </a:r>
                      <a:r>
                        <a:rPr kumimoji="0" lang="en-US" sz="1800" kern="1200" dirty="0" smtClean="0"/>
                        <a:t>Identify personal rules &amp; risky situations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497" marR="40497" anchor="ctr"/>
                </a:tc>
              </a:tr>
              <a:tr h="276183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800" b="1" dirty="0" smtClean="0"/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/>
                        <a:t>Characteristics of clearly saying “no” . Effective/ineffective refusal skills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497" marR="40497" anchor="ctr"/>
                </a:tc>
              </a:tr>
              <a:tr h="296215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800" b="1" dirty="0" smtClean="0"/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dirty="0" smtClean="0"/>
                        <a:t>Anatomy, physiology, and reproduction</a:t>
                      </a:r>
                      <a:endParaRPr kumimoji="0" lang="en-US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497" marR="40497" anchor="ctr"/>
                </a:tc>
              </a:tr>
              <a:tr h="280975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800" b="1" dirty="0" smtClean="0"/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kern="1200" dirty="0" smtClean="0"/>
                        <a:t>Characteristics of health/unhealthy dating relationships; respecting others’ rules</a:t>
                      </a:r>
                      <a:endParaRPr kumimoji="0"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497" marR="40497" anchor="ctr"/>
                </a:tc>
              </a:tr>
              <a:tr h="351870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kumimoji="0"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Social, emotional, physical</a:t>
                      </a: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consequences of sex; reasons to wait</a:t>
                      </a:r>
                    </a:p>
                  </a:txBody>
                  <a:tcPr marL="40497" marR="40497" anchor="ctr"/>
                </a:tc>
              </a:tr>
              <a:tr h="346565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 &amp; negotiation skills practice; Internet communication &amp; safety</a:t>
                      </a:r>
                    </a:p>
                  </a:txBody>
                  <a:tcPr marL="40497" marR="40497" anchor="ctr"/>
                </a:tc>
              </a:tr>
              <a:tr h="341260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Consequences of teen pregnancy</a:t>
                      </a:r>
                    </a:p>
                  </a:txBody>
                  <a:tcPr marL="40497" marR="40497" anchor="ctr"/>
                </a:tc>
              </a:tr>
              <a:tr h="335955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Consequences of STI/HIV &amp; the importance of testing</a:t>
                      </a:r>
                    </a:p>
                  </a:txBody>
                  <a:tcPr marL="40497" marR="40497" anchor="ctr"/>
                </a:tc>
              </a:tr>
              <a:tr h="330650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Condom and contraception knowledge and skills</a:t>
                      </a:r>
                    </a:p>
                  </a:txBody>
                  <a:tcPr marL="40497" marR="40497" anchor="ctr"/>
                </a:tc>
              </a:tr>
              <a:tr h="325345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“Select, Detect, Protect” review; condom negotiations</a:t>
                      </a:r>
                    </a:p>
                  </a:txBody>
                  <a:tcPr marL="40497" marR="40497" anchor="ctr"/>
                </a:tc>
              </a:tr>
              <a:tr h="252425">
                <a:tc>
                  <a:txBody>
                    <a:bodyPr/>
                    <a:lstStyle/>
                    <a:p>
                      <a:pPr marL="227013" indent="0"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40497" marR="4049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Review of IYG; personalize reasons for not having sex</a:t>
                      </a:r>
                    </a:p>
                  </a:txBody>
                  <a:tcPr marL="40497" marR="4049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073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Your Game Sites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sz="quarter" idx="1"/>
          </p:nvPr>
        </p:nvSpPr>
        <p:spPr>
          <a:xfrm>
            <a:off x="609600" y="1589566"/>
            <a:ext cx="7924800" cy="5039833"/>
          </a:xfrm>
        </p:spPr>
        <p:txBody>
          <a:bodyPr>
            <a:noAutofit/>
          </a:bodyPr>
          <a:lstStyle/>
          <a:p>
            <a:r>
              <a:rPr lang="en-US" sz="2400" dirty="0" smtClean="0"/>
              <a:t>Warm Springs (</a:t>
            </a:r>
            <a:r>
              <a:rPr lang="en-US" sz="2400" dirty="0" err="1" smtClean="0"/>
              <a:t>MoA</a:t>
            </a:r>
            <a:r>
              <a:rPr lang="en-US" sz="2400" dirty="0" smtClean="0"/>
              <a:t> Signed)</a:t>
            </a:r>
          </a:p>
          <a:p>
            <a:r>
              <a:rPr lang="en-US" sz="2400" dirty="0"/>
              <a:t>Coquille Indian Tribe Community Health Center (</a:t>
            </a:r>
            <a:r>
              <a:rPr lang="en-US" sz="2400" dirty="0" err="1"/>
              <a:t>MoA</a:t>
            </a:r>
            <a:r>
              <a:rPr lang="en-US" sz="2400" dirty="0"/>
              <a:t> Signed</a:t>
            </a:r>
            <a:r>
              <a:rPr lang="en-US" sz="2400" dirty="0" smtClean="0"/>
              <a:t>)</a:t>
            </a:r>
          </a:p>
          <a:p>
            <a:r>
              <a:rPr lang="en-US" sz="2400" dirty="0" err="1"/>
              <a:t>Shoalwater</a:t>
            </a:r>
            <a:r>
              <a:rPr lang="en-US" sz="2400" dirty="0"/>
              <a:t> Bay Education </a:t>
            </a:r>
            <a:r>
              <a:rPr lang="en-US" sz="2400" dirty="0" smtClean="0"/>
              <a:t>Department (</a:t>
            </a:r>
            <a:r>
              <a:rPr lang="en-US" sz="2400" dirty="0" err="1" smtClean="0"/>
              <a:t>MoA</a:t>
            </a:r>
            <a:r>
              <a:rPr lang="en-US" sz="2400" dirty="0" smtClean="0"/>
              <a:t> Signed)</a:t>
            </a:r>
            <a:endParaRPr lang="en-US" sz="2400" dirty="0"/>
          </a:p>
          <a:p>
            <a:r>
              <a:rPr lang="en-US" sz="2400" dirty="0" smtClean="0"/>
              <a:t>Tulalip Boys and Girls Club (</a:t>
            </a:r>
            <a:r>
              <a:rPr lang="en-US" sz="2400" dirty="0" err="1" smtClean="0"/>
              <a:t>MoA</a:t>
            </a:r>
            <a:r>
              <a:rPr lang="en-US" sz="2400" dirty="0" smtClean="0"/>
              <a:t> Signed)</a:t>
            </a:r>
          </a:p>
          <a:p>
            <a:r>
              <a:rPr lang="en-US" sz="2400" dirty="0" err="1"/>
              <a:t>Wadatika</a:t>
            </a:r>
            <a:r>
              <a:rPr lang="en-US" sz="2400" dirty="0"/>
              <a:t> Health Center - Burns Paiute Tribe </a:t>
            </a:r>
            <a:r>
              <a:rPr lang="en-US" sz="2400" dirty="0" smtClean="0"/>
              <a:t>(</a:t>
            </a:r>
            <a:r>
              <a:rPr lang="en-US" sz="2400" dirty="0" err="1" smtClean="0"/>
              <a:t>MoA</a:t>
            </a:r>
            <a:r>
              <a:rPr lang="en-US" sz="2400" dirty="0" smtClean="0"/>
              <a:t> Signed)</a:t>
            </a:r>
          </a:p>
          <a:p>
            <a:r>
              <a:rPr lang="en-US" sz="2400" dirty="0"/>
              <a:t>Yakama Nation Tribal </a:t>
            </a:r>
            <a:r>
              <a:rPr lang="en-US" sz="2400" dirty="0" smtClean="0"/>
              <a:t>School (</a:t>
            </a:r>
            <a:r>
              <a:rPr lang="en-US" sz="2400" dirty="0" err="1" smtClean="0"/>
              <a:t>MoA</a:t>
            </a:r>
            <a:r>
              <a:rPr lang="en-US" sz="2400" dirty="0" smtClean="0"/>
              <a:t> Signed)</a:t>
            </a:r>
          </a:p>
          <a:p>
            <a:r>
              <a:rPr lang="en-US" sz="2400" dirty="0" err="1" smtClean="0"/>
              <a:t>Lapwai</a:t>
            </a:r>
            <a:r>
              <a:rPr lang="en-US" sz="2400" dirty="0" smtClean="0"/>
              <a:t> </a:t>
            </a:r>
            <a:r>
              <a:rPr lang="en-US" sz="2400" dirty="0"/>
              <a:t>Boys and Girls Club - </a:t>
            </a:r>
            <a:r>
              <a:rPr lang="en-US" sz="2400" dirty="0" err="1"/>
              <a:t>Nimiipuu</a:t>
            </a:r>
            <a:r>
              <a:rPr lang="en-US" sz="2400" dirty="0"/>
              <a:t> Health Center (</a:t>
            </a:r>
            <a:r>
              <a:rPr lang="en-US" sz="2400" dirty="0" err="1"/>
              <a:t>Lapwai</a:t>
            </a:r>
            <a:r>
              <a:rPr lang="en-US" sz="2400" dirty="0"/>
              <a:t> </a:t>
            </a:r>
            <a:r>
              <a:rPr lang="en-US" sz="2400" dirty="0" smtClean="0"/>
              <a:t>MS/HS</a:t>
            </a:r>
            <a:r>
              <a:rPr lang="en-US" sz="2400" dirty="0"/>
              <a:t>) </a:t>
            </a:r>
            <a:endParaRPr lang="en-US" sz="2400" dirty="0" smtClean="0"/>
          </a:p>
          <a:p>
            <a:r>
              <a:rPr lang="en-US" sz="2400" dirty="0"/>
              <a:t>Lummi Tribal </a:t>
            </a:r>
            <a:r>
              <a:rPr lang="en-US" sz="2400" dirty="0" smtClean="0"/>
              <a:t>School</a:t>
            </a:r>
          </a:p>
          <a:p>
            <a:r>
              <a:rPr lang="en-US" sz="2400" dirty="0"/>
              <a:t>Paschal Sherman Indian </a:t>
            </a:r>
            <a:r>
              <a:rPr lang="en-US" sz="2400" dirty="0" smtClean="0"/>
              <a:t>School</a:t>
            </a:r>
          </a:p>
          <a:p>
            <a:r>
              <a:rPr lang="en-US" sz="2400" dirty="0" err="1"/>
              <a:t>Sunridge</a:t>
            </a:r>
            <a:r>
              <a:rPr lang="en-US" sz="2400" dirty="0"/>
              <a:t> Middle School (Pendleton)</a:t>
            </a:r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8" t="55224" r="32585" b="20534"/>
          <a:stretch/>
        </p:blipFill>
        <p:spPr bwMode="auto">
          <a:xfrm>
            <a:off x="7060708" y="5257800"/>
            <a:ext cx="1764810" cy="123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6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9334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" t="21298" r="9286" b="8917"/>
          <a:stretch/>
        </p:blipFill>
        <p:spPr bwMode="auto">
          <a:xfrm>
            <a:off x="76200" y="1447800"/>
            <a:ext cx="898516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3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28600" y="2020824"/>
            <a:ext cx="8229600" cy="40751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0" y="974725"/>
            <a:ext cx="4114800" cy="7016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9334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5" t="11491" r="9765" b="15625"/>
          <a:stretch/>
        </p:blipFill>
        <p:spPr bwMode="auto">
          <a:xfrm>
            <a:off x="152400" y="-4882"/>
            <a:ext cx="5257800" cy="6858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91200" y="586800"/>
            <a:ext cx="3200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0000"/>
                </a:solidFill>
              </a:rPr>
              <a:t>The </a:t>
            </a:r>
            <a:r>
              <a:rPr lang="en-US" b="1" dirty="0" smtClean="0">
                <a:solidFill>
                  <a:srgbClr val="000000"/>
                </a:solidFill>
              </a:rPr>
              <a:t>campaign </a:t>
            </a:r>
            <a:r>
              <a:rPr lang="en-US" b="1" dirty="0">
                <a:solidFill>
                  <a:srgbClr val="000000"/>
                </a:solidFill>
              </a:rPr>
              <a:t>includes: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Logo </a:t>
            </a:r>
            <a:r>
              <a:rPr lang="en-US" dirty="0">
                <a:solidFill>
                  <a:srgbClr val="000000"/>
                </a:solidFill>
              </a:rPr>
              <a:t>jpegs </a:t>
            </a: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3 Posters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2 Brochures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1 Fact </a:t>
            </a:r>
            <a:r>
              <a:rPr lang="en-US" dirty="0">
                <a:solidFill>
                  <a:srgbClr val="000000"/>
                </a:solidFill>
              </a:rPr>
              <a:t>Sheet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Window </a:t>
            </a:r>
            <a:r>
              <a:rPr lang="en-US" dirty="0">
                <a:solidFill>
                  <a:srgbClr val="000000"/>
                </a:solidFill>
              </a:rPr>
              <a:t>Cling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Lanyard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T-shirts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30 second Radio </a:t>
            </a:r>
            <a:r>
              <a:rPr lang="en-US" dirty="0" smtClean="0">
                <a:solidFill>
                  <a:srgbClr val="000000"/>
                </a:solidFill>
              </a:rPr>
              <a:t>PSA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30 second Video </a:t>
            </a:r>
            <a:r>
              <a:rPr lang="en-US" dirty="0" smtClean="0">
                <a:solidFill>
                  <a:srgbClr val="000000"/>
                </a:solidFill>
              </a:rPr>
              <a:t>PSA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3 minute Video PSA </a:t>
            </a:r>
            <a:r>
              <a:rPr lang="en-US" i="1" dirty="0" smtClean="0">
                <a:solidFill>
                  <a:srgbClr val="000000"/>
                </a:solidFill>
              </a:rPr>
              <a:t>(that will run on </a:t>
            </a:r>
            <a:r>
              <a:rPr lang="en-US" i="1" dirty="0" err="1" smtClean="0">
                <a:solidFill>
                  <a:srgbClr val="000000"/>
                </a:solidFill>
              </a:rPr>
              <a:t>GoodHealth</a:t>
            </a:r>
            <a:r>
              <a:rPr lang="en-US" i="1" dirty="0" smtClean="0">
                <a:solidFill>
                  <a:srgbClr val="000000"/>
                </a:solidFill>
              </a:rPr>
              <a:t> TV in IHS waiting rooms) 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762" name="Picture 2" descr="C:\Users\scraig.PAIHB\AppData\Local\Microsoft\Windows\Temporary Internet Files\Content.Outlook\O0WT4Z4X\portland-poster1-rev4-l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71" y="0"/>
            <a:ext cx="4437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63" name="Picture 3" descr="C:\Users\scraig.PAIHB\AppData\Local\Microsoft\Windows\Temporary Internet Files\Content.Outlook\O0WT4Z4X\portland-poster2-rev3-l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" y="0"/>
            <a:ext cx="44375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6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225" y="0"/>
            <a:ext cx="916622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9" t="16037" r="115" b="36538"/>
          <a:stretch/>
        </p:blipFill>
        <p:spPr bwMode="auto">
          <a:xfrm>
            <a:off x="-11113" y="19929"/>
            <a:ext cx="9144000" cy="82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5446" r="14632" b="44066"/>
          <a:stretch/>
        </p:blipFill>
        <p:spPr bwMode="auto">
          <a:xfrm>
            <a:off x="170656" y="1414123"/>
            <a:ext cx="8780462" cy="140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2225" y="3165664"/>
            <a:ext cx="9166225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w Cen MT Condensed" pitchFamily="34" charset="0"/>
              </a:rPr>
              <a:t>A </a:t>
            </a:r>
            <a:r>
              <a:rPr lang="en-US" sz="4800" dirty="0" smtClean="0">
                <a:solidFill>
                  <a:schemeClr val="bg1"/>
                </a:solidFill>
                <a:latin typeface="Tw Cen MT Condensed" pitchFamily="34" charset="0"/>
              </a:rPr>
              <a:t>multi-media health </a:t>
            </a:r>
            <a:r>
              <a:rPr lang="en-US" sz="4800" dirty="0">
                <a:solidFill>
                  <a:schemeClr val="bg1"/>
                </a:solidFill>
                <a:latin typeface="Tw Cen MT Condensed" pitchFamily="34" charset="0"/>
              </a:rPr>
              <a:t>resource for </a:t>
            </a:r>
            <a:endParaRPr lang="en-US" sz="4800" dirty="0" smtClean="0">
              <a:solidFill>
                <a:schemeClr val="bg1"/>
              </a:solidFill>
              <a:latin typeface="Tw Cen MT Condensed" pitchFamily="34" charset="0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Tw Cen MT Condensed" pitchFamily="34" charset="0"/>
              </a:rPr>
              <a:t>Native </a:t>
            </a:r>
            <a:r>
              <a:rPr lang="en-US" sz="4800" dirty="0">
                <a:solidFill>
                  <a:schemeClr val="bg1"/>
                </a:solidFill>
                <a:latin typeface="Tw Cen MT Condensed" pitchFamily="34" charset="0"/>
              </a:rPr>
              <a:t>teens &amp; young adults with content</a:t>
            </a:r>
          </a:p>
          <a:p>
            <a:pPr algn="ctr"/>
            <a:endParaRPr lang="en-US" sz="1100" dirty="0">
              <a:solidFill>
                <a:schemeClr val="bg1"/>
              </a:solidFill>
              <a:latin typeface="Tw Cen MT Condensed" pitchFamily="34" charset="0"/>
            </a:endParaRPr>
          </a:p>
          <a:p>
            <a:r>
              <a:rPr lang="en-US" dirty="0" smtClean="0">
                <a:latin typeface="Georgia" pitchFamily="18" charset="0"/>
              </a:rPr>
              <a:t>about </a:t>
            </a:r>
            <a:r>
              <a:rPr lang="en-US" dirty="0">
                <a:latin typeface="Georgia" pitchFamily="18" charset="0"/>
              </a:rPr>
              <a:t>the topics that matter most to them.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53712" r="14632" b="27733"/>
          <a:stretch/>
        </p:blipFill>
        <p:spPr bwMode="auto">
          <a:xfrm>
            <a:off x="239259" y="5204392"/>
            <a:ext cx="8780462" cy="12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9334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7" t="24792" r="10821" b="11042"/>
          <a:stretch/>
        </p:blipFill>
        <p:spPr bwMode="auto">
          <a:xfrm>
            <a:off x="328247" y="8878"/>
            <a:ext cx="4495800" cy="685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8831" y="2385646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 Strengthen My Nation </a:t>
            </a:r>
            <a:r>
              <a:rPr lang="en-US" sz="1600" b="1" dirty="0" smtClean="0">
                <a:solidFill>
                  <a:schemeClr val="bg1"/>
                </a:solidFill>
              </a:rPr>
              <a:t>– PSA: 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www.youtube.com/watch?v=RZchHU5kpDs&amp;feature=plcp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651828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I Strengthen My Nation </a:t>
            </a:r>
            <a:r>
              <a:rPr lang="en-US" sz="1600" b="1" dirty="0" smtClean="0">
                <a:solidFill>
                  <a:schemeClr val="bg1"/>
                </a:solidFill>
              </a:rPr>
              <a:t> Extended:</a:t>
            </a:r>
            <a:r>
              <a:rPr lang="en-US" sz="1600" dirty="0" smtClean="0">
                <a:solidFill>
                  <a:schemeClr val="bg1"/>
                </a:solidFill>
                <a:hlinkClick r:id="rId4"/>
              </a:rPr>
              <a:t> </a:t>
            </a:r>
            <a:r>
              <a:rPr lang="en-US" sz="1600" dirty="0">
                <a:hlinkClick r:id="rId5"/>
              </a:rPr>
              <a:t>http://</a:t>
            </a:r>
            <a:r>
              <a:rPr lang="en-US" sz="1600" dirty="0" smtClean="0">
                <a:hlinkClick r:id="rId5"/>
              </a:rPr>
              <a:t>www.youtube.com/watch?v=oLoovbxaoFE&amp;feature=plcp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20634" r="69532" b="40971"/>
          <a:stretch/>
        </p:blipFill>
        <p:spPr bwMode="auto">
          <a:xfrm>
            <a:off x="5261317" y="3414783"/>
            <a:ext cx="3488211" cy="221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21159" r="69110" b="41146"/>
          <a:stretch/>
        </p:blipFill>
        <p:spPr bwMode="auto">
          <a:xfrm>
            <a:off x="5261317" y="252046"/>
            <a:ext cx="3488211" cy="213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7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000" y="2020824"/>
            <a:ext cx="8229600" cy="40751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974725"/>
            <a:ext cx="4114800" cy="7016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9334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6800" y="228600"/>
            <a:ext cx="6669555" cy="483220"/>
            <a:chOff x="-9438" y="431180"/>
            <a:chExt cx="5617819" cy="40702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3" t="51255" r="62659" b="44069"/>
            <a:stretch/>
          </p:blipFill>
          <p:spPr bwMode="auto">
            <a:xfrm>
              <a:off x="-9438" y="431180"/>
              <a:ext cx="5250874" cy="40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" t="51255" r="89187" b="44069"/>
            <a:stretch/>
          </p:blipFill>
          <p:spPr bwMode="auto">
            <a:xfrm>
              <a:off x="4653147" y="431180"/>
              <a:ext cx="955234" cy="40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7" t="27292" r="898" b="30625"/>
          <a:stretch/>
        </p:blipFill>
        <p:spPr bwMode="auto">
          <a:xfrm>
            <a:off x="1355758" y="1219200"/>
            <a:ext cx="6797642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4" t="26875" r="11102" b="30208"/>
          <a:stretch/>
        </p:blipFill>
        <p:spPr bwMode="auto">
          <a:xfrm>
            <a:off x="7264573" y="2842747"/>
            <a:ext cx="1688307" cy="3894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0" t="26875" r="859" b="30208"/>
          <a:stretch/>
        </p:blipFill>
        <p:spPr bwMode="auto">
          <a:xfrm>
            <a:off x="228600" y="914400"/>
            <a:ext cx="1676400" cy="3894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3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000" y="2020824"/>
            <a:ext cx="8229600" cy="407517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974725"/>
            <a:ext cx="4114800" cy="7016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9334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6800" y="228600"/>
            <a:ext cx="6669555" cy="483220"/>
            <a:chOff x="-9438" y="431180"/>
            <a:chExt cx="5617819" cy="40702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3" t="51255" r="62659" b="44069"/>
            <a:stretch/>
          </p:blipFill>
          <p:spPr bwMode="auto">
            <a:xfrm>
              <a:off x="-9438" y="431180"/>
              <a:ext cx="5250874" cy="40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" t="51255" r="89187" b="44069"/>
            <a:stretch/>
          </p:blipFill>
          <p:spPr bwMode="auto">
            <a:xfrm>
              <a:off x="4653147" y="431180"/>
              <a:ext cx="955234" cy="407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1" t="18850" r="1016" b="21251"/>
          <a:stretch/>
        </p:blipFill>
        <p:spPr bwMode="auto">
          <a:xfrm>
            <a:off x="1676400" y="1143000"/>
            <a:ext cx="6934200" cy="520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0" t="17291" r="15957" b="21042"/>
          <a:stretch/>
        </p:blipFill>
        <p:spPr bwMode="auto">
          <a:xfrm>
            <a:off x="7169321" y="3124200"/>
            <a:ext cx="1721644" cy="3542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5" t="17291" r="767" b="21042"/>
          <a:stretch/>
        </p:blipFill>
        <p:spPr bwMode="auto">
          <a:xfrm>
            <a:off x="216693" y="942974"/>
            <a:ext cx="1733551" cy="3542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9334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5" t="24167" r="30127" b="26042"/>
          <a:stretch/>
        </p:blipFill>
        <p:spPr bwMode="auto">
          <a:xfrm>
            <a:off x="523875" y="246936"/>
            <a:ext cx="3876675" cy="668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92" t="24167" r="2754" b="26042"/>
          <a:stretch/>
        </p:blipFill>
        <p:spPr bwMode="auto">
          <a:xfrm>
            <a:off x="4648200" y="246936"/>
            <a:ext cx="3733800" cy="668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57675" y="609600"/>
            <a:ext cx="161925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4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Next Media Campaign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" t="21509" r="53966" b="5907"/>
          <a:stretch/>
        </p:blipFill>
        <p:spPr bwMode="auto">
          <a:xfrm>
            <a:off x="644711" y="1363594"/>
            <a:ext cx="7813489" cy="54826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101630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048000" y="838200"/>
            <a:ext cx="6019800" cy="56388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200" b="1" dirty="0" smtClean="0"/>
              <a:t>Stephanie Craig Rushing, PhD, MPH</a:t>
            </a:r>
            <a:endParaRPr lang="en-US" sz="22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/>
              <a:t>Director – Project Red Talon &amp; THRIVE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>
                <a:hlinkClick r:id="rId4"/>
              </a:rPr>
              <a:t>scraig@npaihb.org</a:t>
            </a:r>
            <a:endParaRPr lang="en-US" sz="2200" dirty="0" smtClean="0"/>
          </a:p>
          <a:p>
            <a:pPr marL="0" indent="0">
              <a:lnSpc>
                <a:spcPct val="80000"/>
              </a:lnSpc>
              <a:buNone/>
            </a:pPr>
            <a:endParaRPr lang="en-US" sz="2200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200" b="1" dirty="0" smtClean="0"/>
              <a:t>Colbie Caughlan, MPH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/>
              <a:t>THRIVE Project Manager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>
                <a:hlinkClick r:id="rId5"/>
              </a:rPr>
              <a:t>ccaughlan@npaihb.org</a:t>
            </a:r>
            <a:endParaRPr lang="en-US" sz="2200" dirty="0" smtClean="0"/>
          </a:p>
          <a:p>
            <a:pPr marL="0" indent="0">
              <a:lnSpc>
                <a:spcPct val="8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200" b="1" dirty="0" smtClean="0"/>
              <a:t>Jessica Leston, MPH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/>
              <a:t>STD/HIV Clinical Services Manager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>
                <a:hlinkClick r:id="rId6"/>
              </a:rPr>
              <a:t>jleston@npaihb.org</a:t>
            </a:r>
            <a:endParaRPr lang="en-US" sz="2200" dirty="0" smtClean="0"/>
          </a:p>
          <a:p>
            <a:pPr marL="0" indent="0">
              <a:lnSpc>
                <a:spcPct val="80000"/>
              </a:lnSpc>
              <a:buNone/>
            </a:pPr>
            <a:endParaRPr lang="en-US" sz="22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200" b="1" dirty="0" smtClean="0"/>
              <a:t>Wendee Gardner, MPH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/>
              <a:t>VOICES Project Coordinator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>
                <a:hlinkClick r:id="rId7"/>
              </a:rPr>
              <a:t>wgardner@npaihb.org</a:t>
            </a:r>
            <a:endParaRPr lang="en-US" sz="2200" dirty="0" smtClean="0"/>
          </a:p>
          <a:p>
            <a:pPr marL="0" indent="0">
              <a:lnSpc>
                <a:spcPct val="80000"/>
              </a:lnSpc>
              <a:buNone/>
            </a:pPr>
            <a:endParaRPr lang="en-US" sz="22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200" b="1" dirty="0"/>
              <a:t>Amanda Gaston, MAT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/>
              <a:t>It’s Your Game Project Coordinator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sz="2200" dirty="0" smtClean="0">
                <a:hlinkClick r:id="rId8"/>
              </a:rPr>
              <a:t>agaston@npaihb.org</a:t>
            </a:r>
            <a:endParaRPr lang="en-US" sz="2200" dirty="0" smtClean="0"/>
          </a:p>
          <a:p>
            <a:pPr marL="0" indent="0">
              <a:lnSpc>
                <a:spcPct val="80000"/>
              </a:lnSpc>
              <a:buNone/>
            </a:pPr>
            <a:endParaRPr lang="en-US" sz="2200" b="1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200" b="1" dirty="0" smtClean="0"/>
              <a:t>David Stephens, BA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200" dirty="0" smtClean="0"/>
              <a:t>Multimedia Project Specialist</a:t>
            </a:r>
            <a:endParaRPr lang="en-US" sz="2200" dirty="0"/>
          </a:p>
          <a:p>
            <a:pPr marL="609600" indent="-609600">
              <a:lnSpc>
                <a:spcPct val="80000"/>
              </a:lnSpc>
              <a:buNone/>
            </a:pPr>
            <a:r>
              <a:rPr lang="en-US" sz="2200" dirty="0" smtClean="0">
                <a:hlinkClick r:id="rId9"/>
              </a:rPr>
              <a:t>dstephens@npaihb.org</a:t>
            </a:r>
            <a:r>
              <a:rPr lang="en-US" sz="2200" dirty="0" smtClean="0"/>
              <a:t> </a:t>
            </a:r>
            <a:endParaRPr lang="en-US" sz="2200" dirty="0"/>
          </a:p>
          <a:p>
            <a:pPr marL="609600" indent="-609600">
              <a:lnSpc>
                <a:spcPct val="80000"/>
              </a:lnSpc>
              <a:buNone/>
            </a:pPr>
            <a:endParaRPr lang="en-US" sz="2400" dirty="0" smtClean="0"/>
          </a:p>
          <a:p>
            <a:pPr marL="609600" indent="-609600">
              <a:lnSpc>
                <a:spcPct val="80000"/>
              </a:lnSpc>
              <a:buNone/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sz="2400" dirty="0" smtClean="0"/>
          </a:p>
          <a:p>
            <a:pPr marL="609600" indent="-609600">
              <a:lnSpc>
                <a:spcPct val="80000"/>
              </a:lnSpc>
              <a:buNone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Northwest Portland Area Indian Health Board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Indian Leadership for Indian Health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58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0" t="52449" b="11579"/>
          <a:stretch/>
        </p:blipFill>
        <p:spPr bwMode="auto">
          <a:xfrm>
            <a:off x="-36513" y="-76199"/>
            <a:ext cx="1381126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2" t="42194" r="31647" b="21467"/>
          <a:stretch/>
        </p:blipFill>
        <p:spPr bwMode="auto">
          <a:xfrm>
            <a:off x="1600200" y="-4763"/>
            <a:ext cx="70104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 r="50869"/>
          <a:stretch/>
        </p:blipFill>
        <p:spPr bwMode="auto">
          <a:xfrm>
            <a:off x="0" y="0"/>
            <a:ext cx="9144000" cy="715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8485" r="25000" b="12507"/>
          <a:stretch/>
        </p:blipFill>
        <p:spPr bwMode="auto">
          <a:xfrm>
            <a:off x="545941" y="14844"/>
            <a:ext cx="7873907" cy="684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4" t="53581" r="25000" b="9468"/>
          <a:stretch/>
        </p:blipFill>
        <p:spPr bwMode="auto">
          <a:xfrm>
            <a:off x="545942" y="3657600"/>
            <a:ext cx="7861366" cy="324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21078" r="69327" b="40492"/>
          <a:stretch/>
        </p:blipFill>
        <p:spPr bwMode="auto">
          <a:xfrm>
            <a:off x="3276600" y="4953000"/>
            <a:ext cx="29337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30405" r="56688" b="27208"/>
          <a:stretch/>
        </p:blipFill>
        <p:spPr bwMode="auto">
          <a:xfrm>
            <a:off x="545941" y="14845"/>
            <a:ext cx="7873907" cy="364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807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8658" r="21297" b="4416"/>
          <a:stretch/>
        </p:blipFill>
        <p:spPr bwMode="auto">
          <a:xfrm>
            <a:off x="0" y="0"/>
            <a:ext cx="9144000" cy="743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1943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-9525" y="2438400"/>
            <a:ext cx="9144000" cy="52578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We R Native, Who </a:t>
            </a: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R </a:t>
            </a: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You?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0099CC"/>
                </a:solidFill>
                <a:latin typeface="Tw Cen MT Condensed" pitchFamily="34" charset="0"/>
              </a:rPr>
              <a:t>Monthly Contests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100" b="1" dirty="0" smtClean="0">
              <a:latin typeface="Tw Cen MT Condensed" pitchFamily="34" charset="0"/>
            </a:endParaRPr>
          </a:p>
          <a:p>
            <a:pPr lvl="1" algn="l" eaLnBrk="1" fontAlgn="auto" hangingPunct="1">
              <a:spcAft>
                <a:spcPts val="0"/>
              </a:spcAft>
              <a:defRPr/>
            </a:pPr>
            <a:r>
              <a:rPr lang="en-US" sz="3400" dirty="0" smtClean="0">
                <a:latin typeface="Tw Cen MT Condensed" pitchFamily="34" charset="0"/>
              </a:rPr>
              <a:t>	Send </a:t>
            </a:r>
            <a:r>
              <a:rPr lang="en-US" sz="3400" dirty="0">
                <a:latin typeface="Tw Cen MT Condensed" pitchFamily="34" charset="0"/>
              </a:rPr>
              <a:t>a photograph, video, paragraph, drawing, song, or </a:t>
            </a:r>
            <a:r>
              <a:rPr lang="en-US" sz="3400" dirty="0" smtClean="0">
                <a:latin typeface="Tw Cen MT Condensed" pitchFamily="34" charset="0"/>
              </a:rPr>
              <a:t>                    	text message </a:t>
            </a:r>
            <a:r>
              <a:rPr lang="en-US" sz="3400" dirty="0">
                <a:latin typeface="Tw Cen MT Condensed" pitchFamily="34" charset="0"/>
              </a:rPr>
              <a:t>in response to the question. </a:t>
            </a:r>
            <a:endParaRPr lang="en-US" sz="3400" dirty="0" smtClean="0">
              <a:latin typeface="Tw Cen MT Condensed" pitchFamily="34" charset="0"/>
            </a:endParaRPr>
          </a:p>
          <a:p>
            <a:pPr lvl="1" algn="l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400" dirty="0">
                <a:latin typeface="Tw Cen MT Condensed" pitchFamily="34" charset="0"/>
              </a:rPr>
              <a:t>	</a:t>
            </a:r>
            <a:r>
              <a:rPr lang="en-US" sz="3400" dirty="0" smtClean="0">
                <a:latin typeface="Tw Cen MT Condensed" pitchFamily="34" charset="0"/>
              </a:rPr>
              <a:t>Winners : </a:t>
            </a:r>
            <a:r>
              <a:rPr lang="en-US" sz="3400" b="1" dirty="0" smtClean="0">
                <a:latin typeface="Tw Cen MT Condensed" pitchFamily="34" charset="0"/>
              </a:rPr>
              <a:t>$75 – 1</a:t>
            </a:r>
            <a:r>
              <a:rPr lang="en-US" sz="3400" b="1" baseline="30000" dirty="0" smtClean="0">
                <a:latin typeface="Tw Cen MT Condensed" pitchFamily="34" charset="0"/>
              </a:rPr>
              <a:t>st</a:t>
            </a:r>
            <a:r>
              <a:rPr lang="en-US" sz="3400" b="1" dirty="0" smtClean="0">
                <a:latin typeface="Tw Cen MT Condensed" pitchFamily="34" charset="0"/>
              </a:rPr>
              <a:t>, </a:t>
            </a:r>
            <a:r>
              <a:rPr lang="en-US" sz="3400" b="1" dirty="0">
                <a:latin typeface="Tw Cen MT Condensed" pitchFamily="34" charset="0"/>
              </a:rPr>
              <a:t>$</a:t>
            </a:r>
            <a:r>
              <a:rPr lang="en-US" sz="3400" b="1" dirty="0" smtClean="0">
                <a:latin typeface="Tw Cen MT Condensed" pitchFamily="34" charset="0"/>
              </a:rPr>
              <a:t>50 – 2</a:t>
            </a:r>
            <a:r>
              <a:rPr lang="en-US" sz="3400" b="1" baseline="30000" dirty="0" smtClean="0">
                <a:latin typeface="Tw Cen MT Condensed" pitchFamily="34" charset="0"/>
              </a:rPr>
              <a:t>nd</a:t>
            </a:r>
            <a:r>
              <a:rPr lang="en-US" sz="3400" b="1" dirty="0" smtClean="0">
                <a:latin typeface="Tw Cen MT Condensed" pitchFamily="34" charset="0"/>
              </a:rPr>
              <a:t>, </a:t>
            </a:r>
            <a:r>
              <a:rPr lang="en-US" sz="3400" b="1" dirty="0">
                <a:latin typeface="Tw Cen MT Condensed" pitchFamily="34" charset="0"/>
              </a:rPr>
              <a:t>and $</a:t>
            </a:r>
            <a:r>
              <a:rPr lang="en-US" sz="3400" b="1" dirty="0" smtClean="0">
                <a:latin typeface="Tw Cen MT Condensed" pitchFamily="34" charset="0"/>
              </a:rPr>
              <a:t>25 – 3</a:t>
            </a:r>
            <a:r>
              <a:rPr lang="en-US" sz="3400" b="1" baseline="30000" dirty="0" smtClean="0">
                <a:latin typeface="Tw Cen MT Condensed" pitchFamily="34" charset="0"/>
              </a:rPr>
              <a:t>rd</a:t>
            </a:r>
            <a:r>
              <a:rPr lang="en-US" sz="3400" b="1" dirty="0" smtClean="0">
                <a:latin typeface="Tw Cen MT Condensed" pitchFamily="34" charset="0"/>
              </a:rPr>
              <a:t> </a:t>
            </a:r>
            <a:endParaRPr lang="en-US" sz="3400" b="1" dirty="0">
              <a:latin typeface="Tw Cen MT Condensed" pitchFamily="34" charset="0"/>
            </a:endParaRPr>
          </a:p>
          <a:p>
            <a:pPr lvl="1" algn="l" eaLnBrk="1" fontAlgn="auto" hangingPunct="1">
              <a:spcAft>
                <a:spcPts val="0"/>
              </a:spcAft>
              <a:defRPr/>
            </a:pPr>
            <a:endParaRPr lang="en-US" sz="3000" dirty="0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0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1667" r="14632" b="24242"/>
          <a:stretch>
            <a:fillRect/>
          </a:stretch>
        </p:blipFill>
        <p:spPr bwMode="auto">
          <a:xfrm>
            <a:off x="1066800" y="0"/>
            <a:ext cx="7086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 t="52155" r="62207" b="23636"/>
          <a:stretch>
            <a:fillRect/>
          </a:stretch>
        </p:blipFill>
        <p:spPr bwMode="auto">
          <a:xfrm>
            <a:off x="6788150" y="20638"/>
            <a:ext cx="6745288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0" t="52155" r="69623" b="23636"/>
          <a:stretch/>
        </p:blipFill>
        <p:spPr bwMode="auto">
          <a:xfrm>
            <a:off x="6788151" y="2236788"/>
            <a:ext cx="2271712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7" t="8888" r="61592" b="47812"/>
          <a:stretch>
            <a:fillRect/>
          </a:stretch>
        </p:blipFill>
        <p:spPr bwMode="auto">
          <a:xfrm>
            <a:off x="0" y="0"/>
            <a:ext cx="6934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52155" r="62207" b="23636"/>
          <a:stretch>
            <a:fillRect/>
          </a:stretch>
        </p:blipFill>
        <p:spPr bwMode="auto">
          <a:xfrm>
            <a:off x="6907213" y="4419600"/>
            <a:ext cx="2270125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6" t="67249" r="62627" b="23636"/>
          <a:stretch>
            <a:fillRect/>
          </a:stretch>
        </p:blipFill>
        <p:spPr bwMode="auto">
          <a:xfrm>
            <a:off x="533400" y="5673725"/>
            <a:ext cx="6096000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32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b="20280"/>
          <a:stretch>
            <a:fillRect/>
          </a:stretch>
        </p:blipFill>
        <p:spPr bwMode="auto">
          <a:xfrm>
            <a:off x="0" y="0"/>
            <a:ext cx="9166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5" t="22961" r="57085" b="15309"/>
          <a:stretch>
            <a:fillRect/>
          </a:stretch>
        </p:blipFill>
        <p:spPr bwMode="auto">
          <a:xfrm>
            <a:off x="533400" y="-15875"/>
            <a:ext cx="39322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343025"/>
            <a:ext cx="29781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2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False"/>
  <p:tag name="DELIMITERS" val="3.1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9152</TotalTime>
  <Words>853</Words>
  <Application>Microsoft Office PowerPoint</Application>
  <PresentationFormat>On-screen Show (4:3)</PresentationFormat>
  <Paragraphs>157</Paragraphs>
  <Slides>25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Civic</vt:lpstr>
      <vt:lpstr>BlackTie</vt:lpstr>
      <vt:lpstr>1_Civic</vt:lpstr>
      <vt:lpstr>Office Theme</vt:lpstr>
      <vt:lpstr>2_Civic</vt:lpstr>
      <vt:lpstr>Median</vt:lpstr>
      <vt:lpstr>Current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Your Game</vt:lpstr>
      <vt:lpstr>IYG Tech: Lessons &amp; Topics</vt:lpstr>
      <vt:lpstr>It’s Your Game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Media Campaign  </vt:lpstr>
      <vt:lpstr>Northwest Portland Area Indian Health Board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Scraig</dc:creator>
  <cp:lastModifiedBy>Stephanie Craig</cp:lastModifiedBy>
  <cp:revision>257</cp:revision>
  <cp:lastPrinted>2012-10-11T19:05:37Z</cp:lastPrinted>
  <dcterms:created xsi:type="dcterms:W3CDTF">2009-02-09T20:07:18Z</dcterms:created>
  <dcterms:modified xsi:type="dcterms:W3CDTF">2012-10-11T19:14:57Z</dcterms:modified>
</cp:coreProperties>
</file>